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4"/>
  </p:notesMasterIdLst>
  <p:sldIdLst>
    <p:sldId id="256" r:id="rId2"/>
    <p:sldId id="257" r:id="rId3"/>
    <p:sldId id="259" r:id="rId4"/>
    <p:sldId id="258" r:id="rId5"/>
    <p:sldId id="260" r:id="rId6"/>
    <p:sldId id="261" r:id="rId7"/>
    <p:sldId id="262" r:id="rId8"/>
    <p:sldId id="265" r:id="rId9"/>
    <p:sldId id="263" r:id="rId10"/>
    <p:sldId id="264" r:id="rId11"/>
    <p:sldId id="266" r:id="rId12"/>
    <p:sldId id="267" r:id="rId13"/>
    <p:sldId id="268" r:id="rId14"/>
    <p:sldId id="269" r:id="rId15"/>
    <p:sldId id="270" r:id="rId16"/>
    <p:sldId id="271"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72" r:id="rId30"/>
    <p:sldId id="273" r:id="rId31"/>
    <p:sldId id="274" r:id="rId32"/>
    <p:sldId id="287" r:id="rId33"/>
  </p:sldIdLst>
  <p:sldSz cx="9144000" cy="6858000" type="screen4x3"/>
  <p:notesSz cx="6858000" cy="9144000"/>
  <p:embeddedFontLst>
    <p:embeddedFont>
      <p:font typeface="Futura PT Heavy" panose="020B0802020204020303" pitchFamily="34" charset="0"/>
      <p:bold r:id="rId35"/>
      <p:boldItalic r:id="rId36"/>
    </p:embeddedFont>
    <p:embeddedFont>
      <p:font typeface="Adobe Caslon Pro" panose="0205050205050A020403"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Futura PT Book" panose="020B0502020204020303" pitchFamily="34"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CA7"/>
    <a:srgbClr val="F18B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42961" autoAdjust="0"/>
  </p:normalViewPr>
  <p:slideViewPr>
    <p:cSldViewPr snapToGrid="0" showGuides="1">
      <p:cViewPr varScale="1">
        <p:scale>
          <a:sx n="48" d="100"/>
          <a:sy n="48" d="100"/>
        </p:scale>
        <p:origin x="2316" y="3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5" d="100"/>
          <a:sy n="85" d="100"/>
        </p:scale>
        <p:origin x="231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D2F83-C9F9-4F8A-828B-C65CE85FD194}" type="datetimeFigureOut">
              <a:rPr lang="en-US" smtClean="0"/>
              <a:t>2/10/2017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37D78-333A-4B48-898D-095C2D8F6EA1}" type="slidenum">
              <a:rPr lang="en-US" smtClean="0"/>
              <a:t>‹#›</a:t>
            </a:fld>
            <a:endParaRPr lang="en-US"/>
          </a:p>
        </p:txBody>
      </p:sp>
    </p:spTree>
    <p:extLst>
      <p:ext uri="{BB962C8B-B14F-4D97-AF65-F5344CB8AC3E}">
        <p14:creationId xmlns:p14="http://schemas.microsoft.com/office/powerpoint/2010/main" val="3405324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NOTE TO INSTRUCTORS: Power point notes contain a sample presentation. We encourage you to personalize and make the presentation interactive wherever possible. </a:t>
            </a:r>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NOTE TO INSTRUCTORS: Make sure participants have all materials prior to the presentation so they can reference them and make notes throughout. </a:t>
            </a:r>
          </a:p>
          <a:p>
            <a:endParaRPr lang="en-US" baseline="0" dirty="0" smtClean="0"/>
          </a:p>
          <a:p>
            <a:r>
              <a:rPr lang="en-US" baseline="0" dirty="0" smtClean="0"/>
              <a:t>In this training you will learn: </a:t>
            </a:r>
          </a:p>
          <a:p>
            <a:endParaRPr lang="en-US" baseline="0" dirty="0" smtClean="0"/>
          </a:p>
          <a:p>
            <a:pPr marL="0" indent="0">
              <a:buNone/>
            </a:pPr>
            <a:r>
              <a:rPr lang="en-US" baseline="0" dirty="0" smtClean="0"/>
              <a:t>1) What you need to know and what to do when encountering immigration officers, the police, or the FBI in different places </a:t>
            </a:r>
          </a:p>
          <a:p>
            <a:pPr marL="0" indent="0">
              <a:buNone/>
            </a:pPr>
            <a:r>
              <a:rPr lang="en-US" baseline="0" dirty="0" smtClean="0"/>
              <a:t>2) Twelve things for you and your family to remember in ANY situation </a:t>
            </a:r>
          </a:p>
          <a:p>
            <a:pPr marL="0" indent="0">
              <a:buNone/>
            </a:pPr>
            <a:r>
              <a:rPr lang="en-US" baseline="0" dirty="0" smtClean="0"/>
              <a:t>3) How to make an emergency plan for your family. You will receive your own emergency planning checklist. </a:t>
            </a:r>
          </a:p>
          <a:p>
            <a:pPr marL="0" indent="0">
              <a:buNone/>
            </a:pPr>
            <a:r>
              <a:rPr lang="en-US" baseline="0" dirty="0" smtClean="0"/>
              <a:t>4) What emergency contact information you must have on hand at all times. You will receive your own emergency contact information sheet to fill out.</a:t>
            </a:r>
          </a:p>
          <a:p>
            <a:pPr marL="0" indent="0">
              <a:buNone/>
            </a:pPr>
            <a:r>
              <a:rPr lang="en-US" baseline="0" dirty="0" smtClean="0"/>
              <a:t>5) What questions to ask if a loved one calls you from immigration detention or police custody,</a:t>
            </a:r>
          </a:p>
          <a:p>
            <a:pPr marL="0" indent="0">
              <a:buNone/>
            </a:pPr>
            <a:r>
              <a:rPr lang="en-US" baseline="0" dirty="0" smtClean="0"/>
              <a:t>AND  </a:t>
            </a:r>
          </a:p>
          <a:p>
            <a:pPr marL="0" indent="0">
              <a:buNone/>
            </a:pPr>
            <a:r>
              <a:rPr lang="en-US" baseline="0" dirty="0" smtClean="0"/>
              <a:t>6) How to protect yourself and your coworkers in a raid on your workplace. You will receive a workplace planning checking.</a:t>
            </a:r>
          </a:p>
          <a:p>
            <a:pPr marL="0" indent="0">
              <a:buNone/>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BF37D78-333A-4B48-898D-095C2D8F6EA1}" type="slidenum">
              <a:rPr lang="en-US" smtClean="0"/>
              <a:t>1</a:t>
            </a:fld>
            <a:endParaRPr lang="en-US"/>
          </a:p>
        </p:txBody>
      </p:sp>
    </p:spTree>
    <p:extLst>
      <p:ext uri="{BB962C8B-B14F-4D97-AF65-F5344CB8AC3E}">
        <p14:creationId xmlns:p14="http://schemas.microsoft.com/office/powerpoint/2010/main" val="3971555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enter your workplace, immigration officers or the police need either 1) a valid warrant OR 2) the permission of your employer.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run. If you run, it may lead to you being arrested or detained.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warrant DOES NOT mean you have to answer questions.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immigration officers or the police are questioning you and you wish to remain silent, say out loud that you wish to remain silent or show the officials your Know Your Rights card.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Have an emergency plan with your coworkers. Use</a:t>
            </a:r>
            <a:r>
              <a:rPr lang="en-US" sz="1200" kern="1200" baseline="0" dirty="0" smtClean="0">
                <a:solidFill>
                  <a:schemeClr val="tx1"/>
                </a:solidFill>
                <a:effectLst/>
                <a:latin typeface="+mn-lt"/>
                <a:ea typeface="+mn-ea"/>
                <a:cs typeface="+mn-cs"/>
              </a:rPr>
              <a:t> the workplace checklist to help you prepare.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 to do: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 </a:t>
            </a:r>
            <a:r>
              <a:rPr lang="en-US" sz="1200" kern="1200" dirty="0" smtClean="0">
                <a:solidFill>
                  <a:schemeClr val="tx1"/>
                </a:solidFill>
                <a:effectLst/>
                <a:latin typeface="+mn-lt"/>
                <a:ea typeface="+mn-ea"/>
                <a:cs typeface="+mn-cs"/>
              </a:rPr>
              <a:t>Make sure to have an emergency plan in place with your co-workers in the event of a raid.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Your employer should speak with the officers. In the event</a:t>
            </a:r>
            <a:r>
              <a:rPr lang="en-US" sz="1200" kern="1200" baseline="0" dirty="0" smtClean="0">
                <a:solidFill>
                  <a:schemeClr val="tx1"/>
                </a:solidFill>
                <a:effectLst/>
                <a:latin typeface="+mn-lt"/>
                <a:ea typeface="+mn-ea"/>
                <a:cs typeface="+mn-cs"/>
              </a:rPr>
              <a:t> your employer is not present or if your employer has given permission to the officers to enter, h</a:t>
            </a:r>
            <a:r>
              <a:rPr lang="en-US" sz="1200" kern="1200" dirty="0" smtClean="0">
                <a:solidFill>
                  <a:schemeClr val="tx1"/>
                </a:solidFill>
                <a:effectLst/>
                <a:latin typeface="+mn-lt"/>
                <a:ea typeface="+mn-ea"/>
                <a:cs typeface="+mn-cs"/>
              </a:rPr>
              <a:t>ave the person you have chosen to speak with officers in a raid ASKS FOR IDENTIFICATION. Remember, the officers may try to trick, intimidate, or frighten you. </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The person should read the warrant carefully and determine if it is valid.</a:t>
            </a:r>
          </a:p>
          <a:p>
            <a:r>
              <a:rPr lang="en-US" sz="1200" b="1"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If officers enter your workplace,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 Do not show any documents from your home country. Say out loud if you wish to remain silent or show the officer your Know Your Rights card.</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If the officer searches you, arrests or detains you, remain calm and do not fight back. If you are searched, say, “I do not consent to this search.” </a:t>
            </a: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10</a:t>
            </a:fld>
            <a:endParaRPr lang="en-US"/>
          </a:p>
        </p:txBody>
      </p:sp>
    </p:spTree>
    <p:extLst>
      <p:ext uri="{BB962C8B-B14F-4D97-AF65-F5344CB8AC3E}">
        <p14:creationId xmlns:p14="http://schemas.microsoft.com/office/powerpoint/2010/main" val="628484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TO INSTRUCTORS: Highlight the points on the slide and have participants</a:t>
            </a:r>
            <a:r>
              <a:rPr lang="en-US" b="1" baseline="0" dirty="0" smtClean="0"/>
              <a:t> review the workplace checklist. Alternatively, read through the entire checklist. </a:t>
            </a:r>
            <a:endParaRPr lang="en-US" b="1" dirty="0"/>
          </a:p>
        </p:txBody>
      </p:sp>
      <p:sp>
        <p:nvSpPr>
          <p:cNvPr id="4" name="Slide Number Placeholder 3"/>
          <p:cNvSpPr>
            <a:spLocks noGrp="1"/>
          </p:cNvSpPr>
          <p:nvPr>
            <p:ph type="sldNum" sz="quarter" idx="10"/>
          </p:nvPr>
        </p:nvSpPr>
        <p:spPr/>
        <p:txBody>
          <a:bodyPr/>
          <a:lstStyle/>
          <a:p>
            <a:fld id="{9BF37D78-333A-4B48-898D-095C2D8F6EA1}" type="slidenum">
              <a:rPr lang="en-US" smtClean="0"/>
              <a:t>11</a:t>
            </a:fld>
            <a:endParaRPr lang="en-US"/>
          </a:p>
        </p:txBody>
      </p:sp>
    </p:spTree>
    <p:extLst>
      <p:ext uri="{BB962C8B-B14F-4D97-AF65-F5344CB8AC3E}">
        <p14:creationId xmlns:p14="http://schemas.microsoft.com/office/powerpoint/2010/main" val="426047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Different laws apply when you are stopped in your car as compared to being stopped on the street.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stopped at a border checkpoint, officers may search your car.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 to do: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Pull the car over and turn it off. Put on the overhead lights in the car. Put your hands on the steering wheel where the officer can see them.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Follow all of the officer’s instructions including</a:t>
            </a:r>
            <a:r>
              <a:rPr lang="en-US" sz="1200" kern="1200" baseline="0" dirty="0" smtClean="0">
                <a:solidFill>
                  <a:schemeClr val="tx1"/>
                </a:solidFill>
                <a:effectLst/>
                <a:latin typeface="+mn-lt"/>
                <a:ea typeface="+mn-ea"/>
                <a:cs typeface="+mn-cs"/>
              </a:rPr>
              <a:t> providing</a:t>
            </a:r>
            <a:r>
              <a:rPr lang="en-US" sz="1200" kern="1200" dirty="0" smtClean="0">
                <a:solidFill>
                  <a:schemeClr val="tx1"/>
                </a:solidFill>
                <a:effectLst/>
                <a:latin typeface="+mn-lt"/>
                <a:ea typeface="+mn-ea"/>
                <a:cs typeface="+mn-cs"/>
              </a:rPr>
              <a:t> your license, registration and proof of insurance, when asked. If you do not have a license or registration, do not provide false documents or lie. </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If the officer asks to search your car, you can say “No, I do not consent to a search.” In some situations, the officer can search your car without your consent and without a warrant. You should still say that you do not consent to a search.</a:t>
            </a:r>
          </a:p>
          <a:p>
            <a:r>
              <a:rPr lang="en-US" sz="1200" b="1" kern="1200" dirty="0" smtClean="0">
                <a:solidFill>
                  <a:schemeClr val="tx1"/>
                </a:solidFill>
                <a:effectLst/>
                <a:latin typeface="+mn-lt"/>
                <a:ea typeface="+mn-ea"/>
                <a:cs typeface="+mn-cs"/>
              </a:rPr>
              <a:t>Step 4: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 Do not show any documents from your home country. Say out loud if you wish to remain silent or show the officer your Know Your Rights card.</a:t>
            </a: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12</a:t>
            </a:fld>
            <a:endParaRPr lang="en-US"/>
          </a:p>
        </p:txBody>
      </p:sp>
    </p:spTree>
    <p:extLst>
      <p:ext uri="{BB962C8B-B14F-4D97-AF65-F5344CB8AC3E}">
        <p14:creationId xmlns:p14="http://schemas.microsoft.com/office/powerpoint/2010/main" val="81762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run. This could lead to you being arrested or deported.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in another person’s home, DO NOT OPEN THE DOOR. Even if it is not your home, this could give permission to the officers to enter.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Ask the officer if you are free to leave. If the official says yes, leave or stay and be silent.</a:t>
            </a:r>
          </a:p>
          <a:p>
            <a:r>
              <a:rPr lang="en-US" sz="1200" b="1" kern="1200" dirty="0" smtClean="0">
                <a:solidFill>
                  <a:schemeClr val="tx1"/>
                </a:solidFill>
                <a:effectLst/>
                <a:latin typeface="+mn-lt"/>
                <a:ea typeface="+mn-ea"/>
                <a:cs typeface="+mn-cs"/>
              </a:rPr>
              <a:t>Step 2: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 not show any documents from your home country. Say out loud if you wish to remain silent or show the officer your Know Your Rights card. </a:t>
            </a: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13</a:t>
            </a:fld>
            <a:endParaRPr lang="en-US"/>
          </a:p>
        </p:txBody>
      </p:sp>
    </p:spTree>
    <p:extLst>
      <p:ext uri="{BB962C8B-B14F-4D97-AF65-F5344CB8AC3E}">
        <p14:creationId xmlns:p14="http://schemas.microsoft.com/office/powerpoint/2010/main" val="313845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 TO INSTRUCTORS: Prior to the presentation, you should research whether you</a:t>
            </a:r>
            <a:r>
              <a:rPr lang="en-US" sz="1200" b="1" kern="1200" baseline="0" dirty="0" smtClean="0">
                <a:solidFill>
                  <a:schemeClr val="tx1"/>
                </a:solidFill>
                <a:effectLst/>
                <a:latin typeface="+mn-lt"/>
                <a:ea typeface="+mn-ea"/>
                <a:cs typeface="+mn-cs"/>
              </a:rPr>
              <a:t> serve clients living in a 287(g) jurisdiction. This means that police officers have an official memorandum of understanding with ICE and will be inquiring about an arrestee’s immigration status for the purpose of turning over individuals to ICE. If so, you should note this in your presentation. However, you should also note that such jurisdictions exist and they may not always be public knowledge. </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Arrests, charges, and convictions can affect your immigration status.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at risk for deportation, you should avoid contact with the police.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remain silent. Being arrested or detained by the police does not mean you have to answer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should request an attorney and one will be provided for you.</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refuse to sign anything before speaking with your attorney.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should not discuss your immigration information with ANYONE other than your attorney while you are with the police. This includes where you were born, how/when you came to the United States, or any criminal history. Say out loud if you wish to remain silent</a:t>
            </a:r>
            <a:r>
              <a:rPr lang="en-US" sz="1200" kern="1200" baseline="0" dirty="0" smtClean="0">
                <a:solidFill>
                  <a:schemeClr val="tx1"/>
                </a:solidFill>
                <a:effectLst/>
                <a:latin typeface="+mn-lt"/>
                <a:ea typeface="+mn-ea"/>
                <a:cs typeface="+mn-cs"/>
              </a:rPr>
              <a:t> or</a:t>
            </a:r>
            <a:r>
              <a:rPr lang="en-US" sz="1200" kern="1200" dirty="0" smtClean="0">
                <a:solidFill>
                  <a:schemeClr val="tx1"/>
                </a:solidFill>
                <a:effectLst/>
                <a:latin typeface="+mn-lt"/>
                <a:ea typeface="+mn-ea"/>
                <a:cs typeface="+mn-cs"/>
              </a:rPr>
              <a:t> show your Know Your Rights card.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some cases, the police may contact immigration or hand you over to immigration. This is why it is essential not to discuss your immigration information with ANYONE besides your attorney.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you speak to an attorney, it is essential that you tell your attorney about your immigration status AND your criminal history.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 </a:t>
            </a:r>
            <a:r>
              <a:rPr lang="en-US" sz="1200" kern="1200" dirty="0" smtClean="0">
                <a:solidFill>
                  <a:schemeClr val="tx1"/>
                </a:solidFill>
                <a:effectLst/>
                <a:latin typeface="+mn-lt"/>
                <a:ea typeface="+mn-ea"/>
                <a:cs typeface="+mn-cs"/>
              </a:rPr>
              <a:t>Request a phone call so that you can call your emergency contact (family member, attorney, religious or community organization, consulate). </a:t>
            </a:r>
          </a:p>
          <a:p>
            <a:r>
              <a:rPr lang="en-US" sz="1200" b="1" kern="1200" dirty="0" smtClean="0">
                <a:solidFill>
                  <a:schemeClr val="tx1"/>
                </a:solidFill>
                <a:effectLst/>
                <a:latin typeface="+mn-lt"/>
                <a:ea typeface="+mn-ea"/>
                <a:cs typeface="+mn-cs"/>
              </a:rPr>
              <a:t>Step 2: </a:t>
            </a:r>
            <a:r>
              <a:rPr lang="en-US" sz="1200" kern="1200" dirty="0" smtClean="0">
                <a:solidFill>
                  <a:schemeClr val="tx1"/>
                </a:solidFill>
                <a:effectLst/>
                <a:latin typeface="+mn-lt"/>
                <a:ea typeface="+mn-ea"/>
                <a:cs typeface="+mn-cs"/>
              </a:rPr>
              <a:t>Do not provide any information to ANYONE other than your attorney about your immigration status, where you were born, how/when you came to the United States, or your criminal background. Say out loud if you wish to remain silent or show your Know Your Rights card. Anything you say can be used against you.</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Do not sign anything until after you have spoken with your attorney. If you are being asked to sign something, say “I will not sign anything until I speak with my attorney.” Ask questions if you do not understand what you are being asked to sign.</a:t>
            </a:r>
          </a:p>
          <a:p>
            <a:r>
              <a:rPr lang="en-US" sz="1200" b="1"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Make sure to request your own copy of all documents your attorney submits to the judge as part of your case.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14</a:t>
            </a:fld>
            <a:endParaRPr lang="en-US"/>
          </a:p>
        </p:txBody>
      </p:sp>
    </p:spTree>
    <p:extLst>
      <p:ext uri="{BB962C8B-B14F-4D97-AF65-F5344CB8AC3E}">
        <p14:creationId xmlns:p14="http://schemas.microsoft.com/office/powerpoint/2010/main" val="372433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make a phone call.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call your consulate.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remain silent. Being detained does not mean you have to answer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speak to an attorney or accredited representative. You or a family member must contact the attorney or accredited representative. This will not be provided for you automatically.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refuse to sign anything before speaking with your attorney or accredited representative.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you speak to an attorney or accredited representative, it is essential that you tell them about any prior arrests or criminal history, in addition to your immigration information.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person at risk of deportation should never visit a detention center or voluntarily interact with immigration officers.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 </a:t>
            </a:r>
            <a:r>
              <a:rPr lang="en-US" sz="1200" kern="1200" dirty="0" smtClean="0">
                <a:solidFill>
                  <a:schemeClr val="tx1"/>
                </a:solidFill>
                <a:effectLst/>
                <a:latin typeface="+mn-lt"/>
                <a:ea typeface="+mn-ea"/>
                <a:cs typeface="+mn-cs"/>
              </a:rPr>
              <a:t>Request a phone call so that you can call your emergency contact (family member, attorney, accredited representative, religious or community organization).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Call your consulate for assistance. </a:t>
            </a:r>
          </a:p>
          <a:p>
            <a:r>
              <a:rPr lang="en-US" sz="1200" b="1" kern="1200" dirty="0" smtClean="0">
                <a:solidFill>
                  <a:schemeClr val="tx1"/>
                </a:solidFill>
                <a:effectLst/>
                <a:latin typeface="+mn-lt"/>
                <a:ea typeface="+mn-ea"/>
                <a:cs typeface="+mn-cs"/>
              </a:rPr>
              <a:t>Step 3: </a:t>
            </a:r>
            <a:r>
              <a:rPr lang="en-US" sz="1200" kern="1200" dirty="0" smtClean="0">
                <a:solidFill>
                  <a:schemeClr val="tx1"/>
                </a:solidFill>
                <a:effectLst/>
                <a:latin typeface="+mn-lt"/>
                <a:ea typeface="+mn-ea"/>
                <a:cs typeface="+mn-cs"/>
              </a:rPr>
              <a:t>Do not provide any information to ANYONE other than your attorney or accredited representative about your immigration status, where you were born, how/when you came to the United States, or your criminal background. Say out loud if you wish to remain silent or show your Know Your Rights card. Anything you say can be used against you.</a:t>
            </a:r>
          </a:p>
          <a:p>
            <a:r>
              <a:rPr lang="en-US" sz="1200" b="1"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You have the right to refuse to sign anything before speaking with your attorney. If you are being asked to sign something, say “I will not sign anything until I speak with my attorney/accredited representative.” Ask questions if you do not understand what you are being asked to sign.</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Request a copy of your “Notice to Appear”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all other documents for your case. A Notice to Appear includes information about the charges against you and information about when you must appear in court. </a:t>
            </a:r>
          </a:p>
          <a:p>
            <a:r>
              <a:rPr lang="en-US" sz="1200" b="1" kern="1200" dirty="0" smtClean="0">
                <a:solidFill>
                  <a:schemeClr val="tx1"/>
                </a:solidFill>
                <a:effectLst/>
                <a:latin typeface="+mn-lt"/>
                <a:ea typeface="+mn-ea"/>
                <a:cs typeface="+mn-cs"/>
              </a:rPr>
              <a:t>Step 6:</a:t>
            </a:r>
            <a:r>
              <a:rPr lang="en-US" sz="1200" kern="1200" dirty="0" smtClean="0">
                <a:solidFill>
                  <a:schemeClr val="tx1"/>
                </a:solidFill>
                <a:effectLst/>
                <a:latin typeface="+mn-lt"/>
                <a:ea typeface="+mn-ea"/>
                <a:cs typeface="+mn-cs"/>
              </a:rPr>
              <a:t> Request to be released on a bond. This means you are requesting to be released until your hearing. Only a U.S. citizen or lawful permanent resident can post bond for you. If you are told that you do not qualify, you can request a bond hearing with an immigration judge. You can do this at a hearing or make a request in writing to the immigration judge. Your written request should include your name, Alien Registration Number (A#) if applicable, and a request for a “bond redetermination hearing as soon as possible.”  </a:t>
            </a:r>
          </a:p>
          <a:p>
            <a:r>
              <a:rPr lang="en-US" sz="1200" b="1" kern="1200" dirty="0" smtClean="0">
                <a:solidFill>
                  <a:schemeClr val="tx1"/>
                </a:solidFill>
                <a:effectLst/>
                <a:latin typeface="+mn-lt"/>
                <a:ea typeface="+mn-ea"/>
                <a:cs typeface="+mn-cs"/>
              </a:rPr>
              <a:t>Step 7:</a:t>
            </a:r>
            <a:r>
              <a:rPr lang="en-US" sz="1200" kern="1200" dirty="0" smtClean="0">
                <a:solidFill>
                  <a:schemeClr val="tx1"/>
                </a:solidFill>
                <a:effectLst/>
                <a:latin typeface="+mn-lt"/>
                <a:ea typeface="+mn-ea"/>
                <a:cs typeface="+mn-cs"/>
              </a:rPr>
              <a:t> Make sure to request your own copy of all documents your attorney/accredited representative submits to the judge as part of your case.  </a:t>
            </a: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15</a:t>
            </a:fld>
            <a:endParaRPr lang="en-US"/>
          </a:p>
        </p:txBody>
      </p:sp>
    </p:spTree>
    <p:extLst>
      <p:ext uri="{BB962C8B-B14F-4D97-AF65-F5344CB8AC3E}">
        <p14:creationId xmlns:p14="http://schemas.microsoft.com/office/powerpoint/2010/main" val="15038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important to remember that each situation is different. Now we will review twelve things that you and your family should know to help you be prepared in any situation. </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16</a:t>
            </a:fld>
            <a:endParaRPr lang="en-US"/>
          </a:p>
        </p:txBody>
      </p:sp>
    </p:spTree>
    <p:extLst>
      <p:ext uri="{BB962C8B-B14F-4D97-AF65-F5344CB8AC3E}">
        <p14:creationId xmlns:p14="http://schemas.microsoft.com/office/powerpoint/2010/main" val="2589630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NOTE TO INSTRUCTORS: Highlight the points on the slide and have participants</a:t>
            </a:r>
            <a:r>
              <a:rPr lang="en-US" b="1" baseline="0" dirty="0" smtClean="0"/>
              <a:t> review the emergency checklist. Alternatively, read through the entire checklist. </a:t>
            </a:r>
            <a:endParaRPr lang="en-US" b="1" dirty="0" smtClean="0"/>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29</a:t>
            </a:fld>
            <a:endParaRPr lang="en-US"/>
          </a:p>
        </p:txBody>
      </p:sp>
    </p:spTree>
    <p:extLst>
      <p:ext uri="{BB962C8B-B14F-4D97-AF65-F5344CB8AC3E}">
        <p14:creationId xmlns:p14="http://schemas.microsoft.com/office/powerpoint/2010/main" val="1971868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NOTE TO INSTRUCTORS: Highlight the points on the slide and have participants</a:t>
            </a:r>
            <a:r>
              <a:rPr lang="en-US" b="1" baseline="0" dirty="0" smtClean="0"/>
              <a:t> review this information in their emergency checklist. </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30</a:t>
            </a:fld>
            <a:endParaRPr lang="en-US"/>
          </a:p>
        </p:txBody>
      </p:sp>
    </p:spTree>
    <p:extLst>
      <p:ext uri="{BB962C8B-B14F-4D97-AF65-F5344CB8AC3E}">
        <p14:creationId xmlns:p14="http://schemas.microsoft.com/office/powerpoint/2010/main" val="99168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NOTE TO INSTRUCTORS: Highlight the points on the slide and have participants</a:t>
            </a:r>
            <a:r>
              <a:rPr lang="en-US" b="1" baseline="0" dirty="0" smtClean="0"/>
              <a:t> review this information in their emergency checklist. </a:t>
            </a:r>
            <a:endParaRPr lang="en-US" dirty="0" smtClean="0"/>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31</a:t>
            </a:fld>
            <a:endParaRPr lang="en-US"/>
          </a:p>
        </p:txBody>
      </p:sp>
    </p:spTree>
    <p:extLst>
      <p:ext uri="{BB962C8B-B14F-4D97-AF65-F5344CB8AC3E}">
        <p14:creationId xmlns:p14="http://schemas.microsoft.com/office/powerpoint/2010/main" val="2836961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0" dirty="0" smtClean="0"/>
              <a:t>You have rights regardless of your immigration status. </a:t>
            </a:r>
          </a:p>
          <a:p>
            <a:pPr marL="0" indent="0">
              <a:buNone/>
            </a:pPr>
            <a:endParaRPr lang="en-US" i="1" dirty="0" smtClean="0"/>
          </a:p>
          <a:p>
            <a:pPr marL="0" indent="0">
              <a:buNone/>
            </a:pPr>
            <a:r>
              <a:rPr lang="en-US" i="0" dirty="0" smtClean="0"/>
              <a:t>If is very important to know that you may be at particular risk of being deported if:</a:t>
            </a:r>
            <a:br>
              <a:rPr lang="en-US" i="0" dirty="0" smtClean="0"/>
            </a:br>
            <a:endParaRPr lang="en-US" i="0" dirty="0" smtClean="0"/>
          </a:p>
          <a:p>
            <a:pPr marL="171450" indent="-171450">
              <a:buFont typeface="Arial" panose="020B0604020202020204" pitchFamily="34" charset="0"/>
              <a:buChar char="•"/>
            </a:pPr>
            <a:r>
              <a:rPr lang="en-US" dirty="0" smtClean="0"/>
              <a:t>You are undocumented</a:t>
            </a:r>
          </a:p>
          <a:p>
            <a:pPr marL="171450" indent="-171450">
              <a:buFont typeface="Arial" panose="020B0604020202020204" pitchFamily="34" charset="0"/>
              <a:buChar char="•"/>
            </a:pPr>
            <a:r>
              <a:rPr lang="en-US" dirty="0" smtClean="0"/>
              <a:t>You have a criminal history</a:t>
            </a:r>
          </a:p>
          <a:p>
            <a:pPr marL="171450" indent="-171450">
              <a:buFont typeface="Arial" panose="020B0604020202020204" pitchFamily="34" charset="0"/>
              <a:buChar char="•"/>
            </a:pPr>
            <a:r>
              <a:rPr lang="en-US" dirty="0" smtClean="0"/>
              <a:t>You are on parole</a:t>
            </a:r>
          </a:p>
          <a:p>
            <a:pPr marL="171450" indent="-171450">
              <a:buFont typeface="Arial" panose="020B0604020202020204" pitchFamily="34" charset="0"/>
              <a:buChar char="•"/>
            </a:pPr>
            <a:r>
              <a:rPr lang="en-US" dirty="0" smtClean="0"/>
              <a:t>You have a prior deportation order</a:t>
            </a:r>
          </a:p>
          <a:p>
            <a:pPr marL="171450" indent="-171450">
              <a:buFont typeface="Arial" panose="020B0604020202020204" pitchFamily="34" charset="0"/>
              <a:buChar char="•"/>
            </a:pPr>
            <a:endParaRPr lang="en-US" dirty="0" smtClean="0"/>
          </a:p>
          <a:p>
            <a:r>
              <a:rPr lang="en-US" dirty="0" smtClean="0"/>
              <a:t>This information is not intended to frighten you.</a:t>
            </a:r>
            <a:r>
              <a:rPr lang="en-US" baseline="0" dirty="0" smtClean="0"/>
              <a:t> You must know the facts and your rights to best protect yourself and your family. </a:t>
            </a:r>
          </a:p>
          <a:p>
            <a:endParaRPr lang="en-US" baseline="0" dirty="0" smtClean="0"/>
          </a:p>
        </p:txBody>
      </p:sp>
      <p:sp>
        <p:nvSpPr>
          <p:cNvPr id="4" name="Slide Number Placeholder 3"/>
          <p:cNvSpPr>
            <a:spLocks noGrp="1"/>
          </p:cNvSpPr>
          <p:nvPr>
            <p:ph type="sldNum" sz="quarter" idx="10"/>
          </p:nvPr>
        </p:nvSpPr>
        <p:spPr/>
        <p:txBody>
          <a:bodyPr/>
          <a:lstStyle/>
          <a:p>
            <a:fld id="{9BF37D78-333A-4B48-898D-095C2D8F6EA1}" type="slidenum">
              <a:rPr lang="en-US" smtClean="0"/>
              <a:t>2</a:t>
            </a:fld>
            <a:endParaRPr lang="en-US"/>
          </a:p>
        </p:txBody>
      </p:sp>
    </p:spTree>
    <p:extLst>
      <p:ext uri="{BB962C8B-B14F-4D97-AF65-F5344CB8AC3E}">
        <p14:creationId xmlns:p14="http://schemas.microsoft.com/office/powerpoint/2010/main" val="4147908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TO INSTRUCTORS: Prior to questions, you may want to do another role play or have participants</a:t>
            </a:r>
            <a:r>
              <a:rPr lang="en-US" b="1" baseline="0" dirty="0" smtClean="0"/>
              <a:t> reflect on what they would do step-by-step in the event of an interaction with officers or in a raid. Have participants practice using their Know Your Rights cards. It may be powerful to go over the same scenario you used at the beginning of the presentation. </a:t>
            </a:r>
          </a:p>
          <a:p>
            <a:endParaRPr lang="en-US" b="1" baseline="0" dirty="0" smtClean="0"/>
          </a:p>
          <a:p>
            <a:r>
              <a:rPr lang="en-US" b="1" baseline="0" dirty="0" smtClean="0"/>
              <a:t>NOTE TO INSTRUCTORS: Following the presentation, you may want to create time for participants to review their emergency checklists and start planning and filling out information. </a:t>
            </a:r>
            <a:endParaRPr lang="en-US" b="1" dirty="0"/>
          </a:p>
        </p:txBody>
      </p:sp>
      <p:sp>
        <p:nvSpPr>
          <p:cNvPr id="4" name="Slide Number Placeholder 3"/>
          <p:cNvSpPr>
            <a:spLocks noGrp="1"/>
          </p:cNvSpPr>
          <p:nvPr>
            <p:ph type="sldNum" sz="quarter" idx="10"/>
          </p:nvPr>
        </p:nvSpPr>
        <p:spPr/>
        <p:txBody>
          <a:bodyPr/>
          <a:lstStyle/>
          <a:p>
            <a:fld id="{9BF37D78-333A-4B48-898D-095C2D8F6EA1}" type="slidenum">
              <a:rPr lang="en-US" smtClean="0"/>
              <a:t>32</a:t>
            </a:fld>
            <a:endParaRPr lang="en-US"/>
          </a:p>
        </p:txBody>
      </p:sp>
    </p:spTree>
    <p:extLst>
      <p:ext uri="{BB962C8B-B14F-4D97-AF65-F5344CB8AC3E}">
        <p14:creationId xmlns:p14="http://schemas.microsoft.com/office/powerpoint/2010/main" val="948276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NOTE TO INSTRUCTORS: Suggested Exercise - Ask for volunteers to do a role play about what to do if ICE or the police comes to their home. The instructor should play the officer.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Alternatively, the instructor could have a volunteer explain what they would do, step-by-step.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 instructor should analyze the scenario. For example, “Opening the door may mean giving the police permission to enter your home. As you will learn later in this presentation, you must never open the door unless police have provided you with a valid warrant.”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 exercise will help illustrate the difference between being unprepared vs. the power of knowing your rights and knowing what to do in an emergency. </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3</a:t>
            </a:fld>
            <a:endParaRPr lang="en-US"/>
          </a:p>
        </p:txBody>
      </p:sp>
    </p:spTree>
    <p:extLst>
      <p:ext uri="{BB962C8B-B14F-4D97-AF65-F5344CB8AC3E}">
        <p14:creationId xmlns:p14="http://schemas.microsoft.com/office/powerpoint/2010/main" val="308735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this presentation, we will be referring to your Know Your Rights card often. This card is intended to help you remember and express your rights during a raid or other interaction with the police, immigration officers, or the FBI. </a:t>
            </a:r>
          </a:p>
          <a:p>
            <a:endParaRPr lang="en-US" baseline="0" dirty="0" smtClean="0"/>
          </a:p>
          <a:p>
            <a:r>
              <a:rPr lang="en-US" b="1" baseline="0" dirty="0" smtClean="0"/>
              <a:t>NOTE TO INSTRUCTORS: Hand out cards or scissors to participants so they can have their cards during the remainder of the presentation. </a:t>
            </a:r>
          </a:p>
        </p:txBody>
      </p:sp>
      <p:sp>
        <p:nvSpPr>
          <p:cNvPr id="4" name="Slide Number Placeholder 3"/>
          <p:cNvSpPr>
            <a:spLocks noGrp="1"/>
          </p:cNvSpPr>
          <p:nvPr>
            <p:ph type="sldNum" sz="quarter" idx="10"/>
          </p:nvPr>
        </p:nvSpPr>
        <p:spPr/>
        <p:txBody>
          <a:bodyPr/>
          <a:lstStyle/>
          <a:p>
            <a:fld id="{9BF37D78-333A-4B48-898D-095C2D8F6EA1}" type="slidenum">
              <a:rPr lang="en-US" smtClean="0"/>
              <a:t>4</a:t>
            </a:fld>
            <a:endParaRPr lang="en-US"/>
          </a:p>
        </p:txBody>
      </p:sp>
    </p:spTree>
    <p:extLst>
      <p:ext uri="{BB962C8B-B14F-4D97-AF65-F5344CB8AC3E}">
        <p14:creationId xmlns:p14="http://schemas.microsoft.com/office/powerpoint/2010/main" val="2083731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enter your home, immigration officers or the police need either 1) a valid warrant signed by a judge or magistrate OR 2) your permission.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OPEN THE DOOR. Opening the door could mean you give the officers permission to enter your home.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warrant DOES NOT mean you have to answer questions.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immigration officers or the police are questioning you and you wish to remain silent, say out loud that you wish to remain silent or show the officials your Know Your Rights card. </a:t>
            </a:r>
          </a:p>
          <a:p>
            <a:endParaRPr lang="en-US" dirty="0" smtClean="0"/>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DO NOT OPEN THE DOOR.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ASK FOR IDENTIFICATION. </a:t>
            </a:r>
            <a:r>
              <a:rPr lang="en-US" sz="1200" b="1" kern="1200" dirty="0" smtClean="0">
                <a:solidFill>
                  <a:schemeClr val="tx1"/>
                </a:solidFill>
                <a:effectLst/>
                <a:latin typeface="+mn-lt"/>
                <a:ea typeface="+mn-ea"/>
                <a:cs typeface="+mn-cs"/>
              </a:rPr>
              <a:t>Officers may try to trick, frighten, or intimidate you to get into your house. </a:t>
            </a:r>
            <a:r>
              <a:rPr lang="en-US" sz="1200" kern="1200" dirty="0" smtClean="0">
                <a:solidFill>
                  <a:schemeClr val="tx1"/>
                </a:solidFill>
                <a:effectLst/>
                <a:latin typeface="+mn-lt"/>
                <a:ea typeface="+mn-ea"/>
                <a:cs typeface="+mn-cs"/>
              </a:rPr>
              <a:t>Look through a window to see their identification. Do not be caught off guard and open the door.   </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Ask the officials if they have a warrant.</a:t>
            </a:r>
          </a:p>
          <a:p>
            <a:r>
              <a:rPr lang="en-US" sz="1200" b="1" kern="1200" dirty="0" smtClean="0">
                <a:solidFill>
                  <a:schemeClr val="tx1"/>
                </a:solidFill>
                <a:effectLst/>
                <a:latin typeface="+mn-lt"/>
                <a:ea typeface="+mn-ea"/>
                <a:cs typeface="+mn-cs"/>
              </a:rPr>
              <a:t>Step 4: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the officials DO NOT have a warrant, they do not have the right to enter your home. You can ask them to leave.</a:t>
            </a:r>
          </a:p>
          <a:p>
            <a:pPr lvl="0"/>
            <a:r>
              <a:rPr lang="en-US" sz="1200" kern="1200" dirty="0" smtClean="0">
                <a:solidFill>
                  <a:schemeClr val="tx1"/>
                </a:solidFill>
                <a:effectLst/>
                <a:latin typeface="+mn-lt"/>
                <a:ea typeface="+mn-ea"/>
                <a:cs typeface="+mn-cs"/>
              </a:rPr>
              <a:t>If the officials have a warrant, you have a right to see it. Ask the officers to slide the warrant under the door or put it up to your window. Remember, do not open the door!</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Read the warrant carefully. </a:t>
            </a:r>
            <a:r>
              <a:rPr lang="en-US" sz="1200" kern="1200" dirty="0" smtClean="0">
                <a:solidFill>
                  <a:schemeClr val="tx1"/>
                </a:solidFill>
                <a:effectLst/>
                <a:latin typeface="+mn-lt"/>
                <a:ea typeface="+mn-ea"/>
                <a:cs typeface="+mn-cs"/>
              </a:rPr>
              <a:t>There are different types of warrants. What to do will depend on what type of warrant it is. Each warrant must have certain information. If the warrant does not have the information that is required, it is not valid. This means the officers do not have authority to enter your home.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IMPORTANT:</a:t>
            </a:r>
            <a:r>
              <a:rPr lang="en-US" sz="1200" kern="1200" dirty="0" smtClean="0">
                <a:solidFill>
                  <a:schemeClr val="tx1"/>
                </a:solidFill>
                <a:effectLst/>
                <a:latin typeface="+mn-lt"/>
                <a:ea typeface="+mn-ea"/>
                <a:cs typeface="+mn-cs"/>
              </a:rPr>
              <a:t> Warrants may look different depending on your state or location. We will go through examples of the different types of warrants now.</a:t>
            </a:r>
            <a:r>
              <a:rPr lang="en-US" sz="1200" kern="1200" baseline="0" dirty="0" smtClean="0">
                <a:solidFill>
                  <a:schemeClr val="tx1"/>
                </a:solidFill>
                <a:effectLst/>
                <a:latin typeface="+mn-lt"/>
                <a:ea typeface="+mn-ea"/>
                <a:cs typeface="+mn-cs"/>
              </a:rPr>
              <a:t> Remember, what is important is that the warrant contains the information necessary to make it valid.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5</a:t>
            </a:fld>
            <a:endParaRPr lang="en-US"/>
          </a:p>
        </p:txBody>
      </p:sp>
    </p:spTree>
    <p:extLst>
      <p:ext uri="{BB962C8B-B14F-4D97-AF65-F5344CB8AC3E}">
        <p14:creationId xmlns:p14="http://schemas.microsoft.com/office/powerpoint/2010/main" val="1611897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TO INSTRUCTORS:</a:t>
            </a:r>
            <a:r>
              <a:rPr lang="en-US" b="1" baseline="0" dirty="0" smtClean="0"/>
              <a:t> Have attendees look at sample warrants to review. </a:t>
            </a:r>
          </a:p>
          <a:p>
            <a:endParaRPr lang="en-US" baseline="0" dirty="0" smtClean="0"/>
          </a:p>
          <a:p>
            <a:r>
              <a:rPr lang="en-US" sz="1200" u="sng" kern="1200" dirty="0" smtClean="0">
                <a:solidFill>
                  <a:schemeClr val="tx1"/>
                </a:solidFill>
                <a:effectLst/>
                <a:latin typeface="+mn-lt"/>
                <a:ea typeface="+mn-ea"/>
                <a:cs typeface="+mn-cs"/>
              </a:rPr>
              <a:t>A valid search warrant: </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be signed by a judge, justice or the peace or magistrate.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state the address of the home to be searched.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state in detail the area to be searched. In some cases, search warrants may be many pages long describing locations to be searched. </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NOTE TO INSTRUCTORS:</a:t>
            </a:r>
            <a:r>
              <a:rPr lang="en-US" sz="1200" b="1" kern="1200" baseline="0" dirty="0" smtClean="0">
                <a:solidFill>
                  <a:schemeClr val="tx1"/>
                </a:solidFill>
                <a:effectLst/>
                <a:latin typeface="+mn-lt"/>
                <a:ea typeface="+mn-ea"/>
                <a:cs typeface="+mn-cs"/>
              </a:rPr>
              <a:t> The sample search warrant in the packet is just a first page. You will see that the first page states that there are multiple pages.  </a:t>
            </a:r>
            <a:endParaRPr lang="en-US"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does not have a valid warrant you can say, “This is not a valid warrant. You may not enter my home. Please leave.”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has a valid warrant, you must allow them to enter your home. When they enter your home say “I do not consent to you searching my home.” This should limit where they are allowed to search.</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Observe where the officers search. Observe if they search in areas they do not have permission to search in the warrant. Repeat that you do not consent to the search. If an officer takes any of your property, ask for a receipt.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A valid arrest warrant:</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be signed by a judge, justice of</a:t>
            </a:r>
            <a:r>
              <a:rPr lang="en-US" sz="1200" kern="1200" baseline="0" dirty="0" smtClean="0">
                <a:solidFill>
                  <a:schemeClr val="tx1"/>
                </a:solidFill>
                <a:effectLst/>
                <a:latin typeface="+mn-lt"/>
                <a:ea typeface="+mn-ea"/>
                <a:cs typeface="+mn-cs"/>
              </a:rPr>
              <a:t> the peace</a:t>
            </a:r>
            <a:r>
              <a:rPr lang="en-US" sz="1200" kern="1200" dirty="0" smtClean="0">
                <a:solidFill>
                  <a:schemeClr val="tx1"/>
                </a:solidFill>
                <a:effectLst/>
                <a:latin typeface="+mn-lt"/>
                <a:ea typeface="+mn-ea"/>
                <a:cs typeface="+mn-cs"/>
              </a:rPr>
              <a:t> or magistrate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state the name of the person to be arrested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describe the person to be arrested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does not have a valid warrant you can say, “This is not a valid warrant. You may not enter my home. Please leave.”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has a valid arrest warrant and the person named in the warrant is home, that person should go outside to meet the officer. Close the door behind them. If the person named in the warrant is not home, tell the officer that the person is not there and do not open the door.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6</a:t>
            </a:fld>
            <a:endParaRPr lang="en-US"/>
          </a:p>
        </p:txBody>
      </p:sp>
    </p:spTree>
    <p:extLst>
      <p:ext uri="{BB962C8B-B14F-4D97-AF65-F5344CB8AC3E}">
        <p14:creationId xmlns:p14="http://schemas.microsoft.com/office/powerpoint/2010/main" val="3319626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warrant of removal or deportation (an immigration warrant) DOES NOT give an officer the right to enter your home. Say, “You do not have the right to enter my home with this warrant. Please leave.” </a:t>
            </a: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7</a:t>
            </a:fld>
            <a:endParaRPr lang="en-US"/>
          </a:p>
        </p:txBody>
      </p:sp>
    </p:spTree>
    <p:extLst>
      <p:ext uri="{BB962C8B-B14F-4D97-AF65-F5344CB8AC3E}">
        <p14:creationId xmlns:p14="http://schemas.microsoft.com/office/powerpoint/2010/main" val="161793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the officer enters your home (with or without a valid warrant) inform them if there are children, elderly, or sick people in the house.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Say that you do not consent</a:t>
            </a:r>
            <a:r>
              <a:rPr lang="en-US" sz="1200" kern="1200" baseline="0" dirty="0" smtClean="0">
                <a:solidFill>
                  <a:schemeClr val="tx1"/>
                </a:solidFill>
                <a:effectLst/>
                <a:latin typeface="+mn-lt"/>
                <a:ea typeface="+mn-ea"/>
                <a:cs typeface="+mn-cs"/>
              </a:rPr>
              <a:t> (you can say this even if they have a valid warrant but it is essential to say this if they do not have a warrant or if they do not have a valid warrant)</a:t>
            </a:r>
            <a:r>
              <a:rPr lang="en-US"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Pay close attention to everything that happens. After they have left, write down exactly what happened in as much detail as possible. Include the type of officers (for example, immigration officers or the police), their names, badge numbers, and the names and contact information of anyone who witnessed what happened.</a:t>
            </a: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8</a:t>
            </a:fld>
            <a:endParaRPr lang="en-US"/>
          </a:p>
        </p:txBody>
      </p:sp>
    </p:spTree>
    <p:extLst>
      <p:ext uri="{BB962C8B-B14F-4D97-AF65-F5344CB8AC3E}">
        <p14:creationId xmlns:p14="http://schemas.microsoft.com/office/powerpoint/2010/main" val="37437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run if you see immigration officers or the police approaching you.</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Just like at home, if you are stopped on the street or in a public area, you have the right to remain silent and not answer questions.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some states, the law says that you must tell the police your name if they ask. </a:t>
            </a:r>
          </a:p>
          <a:p>
            <a:pPr lvl="0"/>
            <a:endParaRPr lang="en-US" sz="1200" i="1" kern="1200" dirty="0" smtClean="0">
              <a:solidFill>
                <a:schemeClr val="tx1"/>
              </a:solidFill>
              <a:effectLst/>
              <a:latin typeface="+mn-lt"/>
              <a:ea typeface="+mn-ea"/>
              <a:cs typeface="+mn-cs"/>
            </a:endParaRPr>
          </a:p>
          <a:p>
            <a:pPr lvl="0"/>
            <a:r>
              <a:rPr lang="en-US" sz="1200" b="1" i="0" kern="1200" dirty="0" smtClean="0">
                <a:solidFill>
                  <a:schemeClr val="tx1"/>
                </a:solidFill>
                <a:effectLst/>
                <a:latin typeface="+mn-lt"/>
                <a:ea typeface="+mn-ea"/>
                <a:cs typeface="+mn-cs"/>
              </a:rPr>
              <a:t>NOTE</a:t>
            </a:r>
            <a:r>
              <a:rPr lang="en-US" sz="1200" b="1" i="0" kern="1200" baseline="0" dirty="0" smtClean="0">
                <a:solidFill>
                  <a:schemeClr val="tx1"/>
                </a:solidFill>
                <a:effectLst/>
                <a:latin typeface="+mn-lt"/>
                <a:ea typeface="+mn-ea"/>
                <a:cs typeface="+mn-cs"/>
              </a:rPr>
              <a:t> TO INSTRUCTORS: Look up the law in your state prior to the presentation. These laws are typically known as “stop and identify statutes.” </a:t>
            </a:r>
            <a:endParaRPr lang="en-US" sz="1200" b="1" i="0" kern="1200" dirty="0" smtClean="0">
              <a:solidFill>
                <a:schemeClr val="tx1"/>
              </a:solidFill>
              <a:effectLst/>
              <a:latin typeface="+mn-lt"/>
              <a:ea typeface="+mn-ea"/>
              <a:cs typeface="+mn-cs"/>
            </a:endParaRPr>
          </a:p>
          <a:p>
            <a:pPr lvl="0"/>
            <a:endParaRPr lang="en-US" sz="1200" i="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general, an officer needs a warrant to arrest you. In some situations you could be arrested if the officer has evidence you do not have legal status or if you have committed a crime.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some situations, officers have the right to search you to make sure you are not carrying weapons or illegal materials. Do not resist this inspection.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in an airport or near the United States border, you may be questioned or detained without a warrant. You still have the right to remain silent.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past, immigration officers would not stop or detain people in certain public places, including schools hospitals, places of worship, funerals, weddings, public religious ceremonies, public demonstrations (march, rally, parade). This may change in the future. Also remember that you could be stopped on your way to or from these places.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Before you say anything, INCLUDING YOUR NAME, ask, “Am I free to go?”</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If the officer says yes, walk away slowly. If they say no, do not walk away. Additionally,</a:t>
            </a:r>
            <a:r>
              <a:rPr lang="en-US" sz="1200" kern="1200" baseline="0" dirty="0" smtClean="0">
                <a:solidFill>
                  <a:schemeClr val="tx1"/>
                </a:solidFill>
                <a:effectLst/>
                <a:latin typeface="+mn-lt"/>
                <a:ea typeface="+mn-ea"/>
                <a:cs typeface="+mn-cs"/>
              </a:rPr>
              <a:t> if the officer says no, you may ask them, “Am I under arrest?” If you are not under arrest, walk away slowly. If you are under arrest, do not try to leave.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In some states, the law says that you must tell the police your name if they ask.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Step 4: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 Do not show any documents from your home country. Say out loud if you wish to remain silent or show the officer your Know Your Rights card.</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If the officer searches you, arrests or detains you, remain calm. Do not resist or fight. If you are searched, say, “I do not consent to this search.” </a:t>
            </a:r>
          </a:p>
          <a:p>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9</a:t>
            </a:fld>
            <a:endParaRPr lang="en-US"/>
          </a:p>
        </p:txBody>
      </p:sp>
    </p:spTree>
    <p:extLst>
      <p:ext uri="{BB962C8B-B14F-4D97-AF65-F5344CB8AC3E}">
        <p14:creationId xmlns:p14="http://schemas.microsoft.com/office/powerpoint/2010/main" val="1768273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Futura PT Heavy" panose="020B0802020204020303"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Futura PT Book"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Futura PT Book" panose="020B0502020204020303" pitchFamily="34" charset="0"/>
              </a:defRPr>
            </a:lvl1pPr>
          </a:lstStyle>
          <a:p>
            <a:fld id="{C3054BC7-B5C5-40FD-8B15-E9B98432E002}" type="datetimeFigureOut">
              <a:rPr lang="en-US" smtClean="0"/>
              <a:pPr/>
              <a:t>2/10/2017</a:t>
            </a:fld>
            <a:endParaRPr lang="en-US" dirty="0"/>
          </a:p>
        </p:txBody>
      </p:sp>
      <p:sp>
        <p:nvSpPr>
          <p:cNvPr id="5" name="Footer Placeholder 4"/>
          <p:cNvSpPr>
            <a:spLocks noGrp="1"/>
          </p:cNvSpPr>
          <p:nvPr>
            <p:ph type="ftr" sz="quarter" idx="11"/>
          </p:nvPr>
        </p:nvSpPr>
        <p:spPr/>
        <p:txBody>
          <a:bodyPr/>
          <a:lstStyle>
            <a:lvl1pPr>
              <a:defRPr>
                <a:latin typeface="Futura PT Book" panose="020B0502020204020303"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Futura PT Book" panose="020B0502020204020303" pitchFamily="34" charset="0"/>
              </a:defRPr>
            </a:lvl1pPr>
          </a:lstStyle>
          <a:p>
            <a:fld id="{F86AC6E8-5ED1-4A56-BC7E-97D6C8D55006}" type="slidenum">
              <a:rPr lang="en-US" smtClean="0"/>
              <a:pPr/>
              <a:t>‹#›</a:t>
            </a:fld>
            <a:endParaRPr lang="en-US" dirty="0"/>
          </a:p>
        </p:txBody>
      </p:sp>
    </p:spTree>
    <p:extLst>
      <p:ext uri="{BB962C8B-B14F-4D97-AF65-F5344CB8AC3E}">
        <p14:creationId xmlns:p14="http://schemas.microsoft.com/office/powerpoint/2010/main" val="4158297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54BC7-B5C5-40FD-8B15-E9B98432E002}"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2154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54BC7-B5C5-40FD-8B15-E9B98432E002}"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241650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54BC7-B5C5-40FD-8B15-E9B98432E002}"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415817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054BC7-B5C5-40FD-8B15-E9B98432E002}"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11862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054BC7-B5C5-40FD-8B15-E9B98432E002}"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70063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054BC7-B5C5-40FD-8B15-E9B98432E002}"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83227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054BC7-B5C5-40FD-8B15-E9B98432E002}"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601825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54BC7-B5C5-40FD-8B15-E9B98432E002}"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3087012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054BC7-B5C5-40FD-8B15-E9B98432E002}"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3907228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054BC7-B5C5-40FD-8B15-E9B98432E002}"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3735372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Futura PT Book" panose="020B0502020204020303" pitchFamily="34" charset="0"/>
              </a:defRPr>
            </a:lvl1pPr>
          </a:lstStyle>
          <a:p>
            <a:fld id="{C3054BC7-B5C5-40FD-8B15-E9B98432E002}" type="datetimeFigureOut">
              <a:rPr lang="en-US" smtClean="0"/>
              <a:pPr/>
              <a:t>2/10/2017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Futura PT Book" panose="020B0502020204020303"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Futura PT Book" panose="020B0502020204020303" pitchFamily="34" charset="0"/>
              </a:defRPr>
            </a:lvl1pPr>
          </a:lstStyle>
          <a:p>
            <a:fld id="{F86AC6E8-5ED1-4A56-BC7E-97D6C8D55006}" type="slidenum">
              <a:rPr lang="en-US" smtClean="0"/>
              <a:pPr/>
              <a:t>‹#›</a:t>
            </a:fld>
            <a:endParaRPr lang="en-US" dirty="0"/>
          </a:p>
        </p:txBody>
      </p:sp>
    </p:spTree>
    <p:extLst>
      <p:ext uri="{BB962C8B-B14F-4D97-AF65-F5344CB8AC3E}">
        <p14:creationId xmlns:p14="http://schemas.microsoft.com/office/powerpoint/2010/main" val="3157661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Futura PT Heavy" panose="020B08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PT Book" panose="020B05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PT Book" panose="020B0502020204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PT Book" panose="020B0502020204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PT Book" panose="020B0502020204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PT Book"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970"/>
          <a:stretch/>
        </p:blipFill>
        <p:spPr bwMode="auto">
          <a:xfrm>
            <a:off x="-1" y="0"/>
            <a:ext cx="91585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587193"/>
            <a:ext cx="9202994" cy="144950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4479" y="4992273"/>
            <a:ext cx="8894036" cy="954770"/>
          </a:xfrm>
        </p:spPr>
        <p:txBody>
          <a:bodyPr>
            <a:noAutofit/>
          </a:bodyPr>
          <a:lstStyle/>
          <a:p>
            <a:r>
              <a:rPr lang="en-US" sz="8000" baseline="30000" dirty="0">
                <a:solidFill>
                  <a:srgbClr val="F18B21"/>
                </a:solidFill>
              </a:rPr>
              <a:t>KNOW YOUR </a:t>
            </a:r>
            <a:r>
              <a:rPr lang="en-US" sz="8000" baseline="30000" dirty="0" smtClean="0">
                <a:solidFill>
                  <a:srgbClr val="F18B21"/>
                </a:solidFill>
              </a:rPr>
              <a:t>RIGHTS</a:t>
            </a:r>
            <a:endParaRPr lang="en-US" sz="8000" dirty="0">
              <a:solidFill>
                <a:srgbClr val="F18B21"/>
              </a:solidFill>
            </a:endParaRPr>
          </a:p>
        </p:txBody>
      </p:sp>
      <p:sp>
        <p:nvSpPr>
          <p:cNvPr id="3" name="Subtitle 2"/>
          <p:cNvSpPr>
            <a:spLocks noGrp="1"/>
          </p:cNvSpPr>
          <p:nvPr>
            <p:ph type="subTitle" idx="1"/>
          </p:nvPr>
        </p:nvSpPr>
        <p:spPr>
          <a:xfrm>
            <a:off x="1172497" y="5572549"/>
            <a:ext cx="6858000" cy="498333"/>
          </a:xfrm>
        </p:spPr>
        <p:txBody>
          <a:bodyPr/>
          <a:lstStyle/>
          <a:p>
            <a:r>
              <a:rPr lang="en-US" sz="3200" i="1" baseline="30000" dirty="0">
                <a:solidFill>
                  <a:srgbClr val="009CA7"/>
                </a:solidFill>
              </a:rPr>
              <a:t>A Guide to Your Rights When Interacting with Law Enforcement</a:t>
            </a:r>
          </a:p>
          <a:p>
            <a:endParaRPr lang="en-US" dirty="0"/>
          </a:p>
        </p:txBody>
      </p:sp>
    </p:spTree>
    <p:extLst>
      <p:ext uri="{BB962C8B-B14F-4D97-AF65-F5344CB8AC3E}">
        <p14:creationId xmlns:p14="http://schemas.microsoft.com/office/powerpoint/2010/main" val="2455280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938" t="18322" r="35232" b="14371"/>
          <a:stretch/>
        </p:blipFill>
        <p:spPr>
          <a:xfrm flipH="1">
            <a:off x="-1" y="1"/>
            <a:ext cx="9144001" cy="6865256"/>
          </a:xfrm>
          <a:prstGeom prst="rect">
            <a:avLst/>
          </a:prstGeom>
        </p:spPr>
      </p:pic>
      <p:sp>
        <p:nvSpPr>
          <p:cNvPr id="10" name="Rectangle 9"/>
          <p:cNvSpPr/>
          <p:nvPr/>
        </p:nvSpPr>
        <p:spPr>
          <a:xfrm>
            <a:off x="4005943" y="0"/>
            <a:ext cx="5167086" cy="6883060"/>
          </a:xfrm>
          <a:prstGeom prst="rect">
            <a:avLst/>
          </a:prstGeom>
          <a:solidFill>
            <a:srgbClr val="009CA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4593" y="703263"/>
            <a:ext cx="3943350" cy="1325563"/>
          </a:xfrm>
        </p:spPr>
        <p:txBody>
          <a:bodyPr>
            <a:normAutofit fontScale="90000"/>
          </a:bodyPr>
          <a:lstStyle/>
          <a:p>
            <a:r>
              <a:rPr lang="en-US" sz="3600" i="1" dirty="0" smtClean="0">
                <a:solidFill>
                  <a:schemeClr val="bg1"/>
                </a:solidFill>
                <a:latin typeface="Adobe Caslon Pro" panose="0205050205050A020403" pitchFamily="18" charset="0"/>
              </a:rPr>
              <a:t>WHERE: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n-US" dirty="0">
                <a:solidFill>
                  <a:schemeClr val="bg1"/>
                </a:solidFill>
              </a:rPr>
              <a:t>Your Workplace</a:t>
            </a:r>
          </a:p>
        </p:txBody>
      </p:sp>
      <p:sp>
        <p:nvSpPr>
          <p:cNvPr id="8" name="Content Placeholder 7"/>
          <p:cNvSpPr>
            <a:spLocks noGrp="1"/>
          </p:cNvSpPr>
          <p:nvPr>
            <p:ph idx="1"/>
          </p:nvPr>
        </p:nvSpPr>
        <p:spPr>
          <a:xfrm>
            <a:off x="4634593" y="2028826"/>
            <a:ext cx="3943350" cy="4749346"/>
          </a:xfrm>
        </p:spPr>
        <p:txBody>
          <a:bodyPr>
            <a:normAutofit/>
          </a:bodyPr>
          <a:lstStyle/>
          <a:p>
            <a:r>
              <a:rPr lang="en-US" dirty="0">
                <a:solidFill>
                  <a:schemeClr val="bg1"/>
                </a:solidFill>
              </a:rPr>
              <a:t>Two ways to </a:t>
            </a:r>
            <a:r>
              <a:rPr lang="en-US" dirty="0" smtClean="0">
                <a:solidFill>
                  <a:schemeClr val="bg1"/>
                </a:solidFill>
              </a:rPr>
              <a:t>enter</a:t>
            </a:r>
          </a:p>
          <a:p>
            <a:pPr lvl="1"/>
            <a:r>
              <a:rPr lang="en-US" dirty="0" smtClean="0">
                <a:solidFill>
                  <a:schemeClr val="bg1"/>
                </a:solidFill>
              </a:rPr>
              <a:t>a </a:t>
            </a:r>
            <a:r>
              <a:rPr lang="en-US" dirty="0">
                <a:solidFill>
                  <a:schemeClr val="bg1"/>
                </a:solidFill>
              </a:rPr>
              <a:t>valid </a:t>
            </a:r>
            <a:r>
              <a:rPr lang="en-US" dirty="0" smtClean="0">
                <a:solidFill>
                  <a:schemeClr val="bg1"/>
                </a:solidFill>
              </a:rPr>
              <a:t>warrant</a:t>
            </a:r>
          </a:p>
          <a:p>
            <a:pPr lvl="1"/>
            <a:r>
              <a:rPr lang="en-US" dirty="0" smtClean="0">
                <a:solidFill>
                  <a:schemeClr val="bg1"/>
                </a:solidFill>
              </a:rPr>
              <a:t>permission </a:t>
            </a:r>
            <a:r>
              <a:rPr lang="en-US" dirty="0">
                <a:solidFill>
                  <a:schemeClr val="bg1"/>
                </a:solidFill>
              </a:rPr>
              <a:t>from your employer</a:t>
            </a:r>
          </a:p>
          <a:p>
            <a:r>
              <a:rPr lang="en-US" dirty="0">
                <a:solidFill>
                  <a:schemeClr val="bg1"/>
                </a:solidFill>
              </a:rPr>
              <a:t>DO NOT RUN</a:t>
            </a:r>
          </a:p>
          <a:p>
            <a:r>
              <a:rPr lang="en-US" dirty="0">
                <a:solidFill>
                  <a:schemeClr val="bg1"/>
                </a:solidFill>
              </a:rPr>
              <a:t>You have the right to remain silent</a:t>
            </a:r>
          </a:p>
          <a:p>
            <a:r>
              <a:rPr lang="en-US" dirty="0">
                <a:solidFill>
                  <a:schemeClr val="bg1"/>
                </a:solidFill>
              </a:rPr>
              <a:t>Make a plan with your coworkers!</a:t>
            </a:r>
          </a:p>
        </p:txBody>
      </p:sp>
    </p:spTree>
    <p:extLst>
      <p:ext uri="{BB962C8B-B14F-4D97-AF65-F5344CB8AC3E}">
        <p14:creationId xmlns:p14="http://schemas.microsoft.com/office/powerpoint/2010/main" val="3150779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Your Workplace Checklist</a:t>
            </a:r>
          </a:p>
        </p:txBody>
      </p:sp>
      <p:sp>
        <p:nvSpPr>
          <p:cNvPr id="8" name="Content Placeholder 7"/>
          <p:cNvSpPr>
            <a:spLocks noGrp="1"/>
          </p:cNvSpPr>
          <p:nvPr>
            <p:ph idx="1"/>
          </p:nvPr>
        </p:nvSpPr>
        <p:spPr/>
        <p:txBody>
          <a:bodyPr/>
          <a:lstStyle/>
          <a:p>
            <a:r>
              <a:rPr lang="en-US" dirty="0">
                <a:solidFill>
                  <a:schemeClr val="bg1"/>
                </a:solidFill>
              </a:rPr>
              <a:t>Having a plan will help protect you and your co-workers</a:t>
            </a:r>
          </a:p>
          <a:p>
            <a:r>
              <a:rPr lang="en-US" dirty="0">
                <a:solidFill>
                  <a:schemeClr val="bg1"/>
                </a:solidFill>
              </a:rPr>
              <a:t>Make sure everyone knows their rights</a:t>
            </a:r>
          </a:p>
          <a:p>
            <a:r>
              <a:rPr lang="en-US" dirty="0">
                <a:solidFill>
                  <a:schemeClr val="bg1"/>
                </a:solidFill>
              </a:rPr>
              <a:t>Make sure everyone knows the plan</a:t>
            </a:r>
          </a:p>
          <a:p>
            <a:r>
              <a:rPr lang="en-US" dirty="0">
                <a:solidFill>
                  <a:schemeClr val="bg1"/>
                </a:solidFill>
              </a:rPr>
              <a:t>Elect at least one workplace representative</a:t>
            </a:r>
          </a:p>
          <a:p>
            <a:r>
              <a:rPr lang="en-US" dirty="0">
                <a:solidFill>
                  <a:schemeClr val="bg1"/>
                </a:solidFill>
              </a:rPr>
              <a:t>If you are a member of a union, speak to your representative</a:t>
            </a:r>
          </a:p>
        </p:txBody>
      </p:sp>
    </p:spTree>
    <p:extLst>
      <p:ext uri="{BB962C8B-B14F-4D97-AF65-F5344CB8AC3E}">
        <p14:creationId xmlns:p14="http://schemas.microsoft.com/office/powerpoint/2010/main" val="1229905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2532" t="19870" r="16229"/>
          <a:stretch/>
        </p:blipFill>
        <p:spPr>
          <a:xfrm flipH="1">
            <a:off x="-14514" y="0"/>
            <a:ext cx="9158514" cy="6867675"/>
          </a:xfrm>
          <a:prstGeom prst="rect">
            <a:avLst/>
          </a:prstGeom>
        </p:spPr>
      </p:pic>
      <p:sp>
        <p:nvSpPr>
          <p:cNvPr id="10" name="Rectangle 9"/>
          <p:cNvSpPr/>
          <p:nvPr/>
        </p:nvSpPr>
        <p:spPr>
          <a:xfrm>
            <a:off x="0" y="0"/>
            <a:ext cx="5167086" cy="6883060"/>
          </a:xfrm>
          <a:prstGeom prst="rect">
            <a:avLst/>
          </a:prstGeom>
          <a:solidFill>
            <a:srgbClr val="009CA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687878"/>
            <a:ext cx="3943350" cy="1325563"/>
          </a:xfrm>
        </p:spPr>
        <p:txBody>
          <a:bodyPr>
            <a:normAutofit/>
          </a:bodyPr>
          <a:lstStyle/>
          <a:p>
            <a:r>
              <a:rPr lang="en-US" sz="3600" i="1" dirty="0" smtClean="0">
                <a:solidFill>
                  <a:schemeClr val="bg1"/>
                </a:solidFill>
                <a:latin typeface="Adobe Caslon Pro" panose="0205050205050A020403" pitchFamily="18" charset="0"/>
              </a:rPr>
              <a:t>WHERE: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n-US" dirty="0">
                <a:solidFill>
                  <a:schemeClr val="bg1"/>
                </a:solidFill>
              </a:rPr>
              <a:t>Your Car</a:t>
            </a:r>
          </a:p>
        </p:txBody>
      </p:sp>
      <p:sp>
        <p:nvSpPr>
          <p:cNvPr id="8" name="Content Placeholder 7"/>
          <p:cNvSpPr>
            <a:spLocks noGrp="1"/>
          </p:cNvSpPr>
          <p:nvPr>
            <p:ph idx="1"/>
          </p:nvPr>
        </p:nvSpPr>
        <p:spPr>
          <a:xfrm>
            <a:off x="628650" y="2170773"/>
            <a:ext cx="3943350" cy="4451253"/>
          </a:xfrm>
        </p:spPr>
        <p:txBody>
          <a:bodyPr>
            <a:normAutofit fontScale="92500" lnSpcReduction="10000"/>
          </a:bodyPr>
          <a:lstStyle/>
          <a:p>
            <a:r>
              <a:rPr lang="en-US" dirty="0">
                <a:solidFill>
                  <a:schemeClr val="bg1"/>
                </a:solidFill>
              </a:rPr>
              <a:t>Different laws apply when you are in your car</a:t>
            </a:r>
          </a:p>
          <a:p>
            <a:r>
              <a:rPr lang="en-US" dirty="0">
                <a:solidFill>
                  <a:schemeClr val="bg1"/>
                </a:solidFill>
              </a:rPr>
              <a:t>You must provide your license, registration, proof of insurance</a:t>
            </a:r>
          </a:p>
          <a:p>
            <a:r>
              <a:rPr lang="en-US" dirty="0">
                <a:solidFill>
                  <a:schemeClr val="bg1"/>
                </a:solidFill>
              </a:rPr>
              <a:t>Do not lie or provide false documents</a:t>
            </a:r>
          </a:p>
          <a:p>
            <a:r>
              <a:rPr lang="en-US" dirty="0">
                <a:solidFill>
                  <a:schemeClr val="bg1"/>
                </a:solidFill>
              </a:rPr>
              <a:t>If officers search your car, say “I DO NOT CONSENT TO A SEARCH.”</a:t>
            </a:r>
          </a:p>
          <a:p>
            <a:r>
              <a:rPr lang="en-US" dirty="0">
                <a:solidFill>
                  <a:schemeClr val="bg1"/>
                </a:solidFill>
              </a:rPr>
              <a:t>You have the right to remain silent </a:t>
            </a:r>
          </a:p>
        </p:txBody>
      </p:sp>
    </p:spTree>
    <p:extLst>
      <p:ext uri="{BB962C8B-B14F-4D97-AF65-F5344CB8AC3E}">
        <p14:creationId xmlns:p14="http://schemas.microsoft.com/office/powerpoint/2010/main" val="3284835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63" t="15821" r="-1" b="14719"/>
          <a:stretch/>
        </p:blipFill>
        <p:spPr bwMode="auto">
          <a:xfrm>
            <a:off x="-14514" y="0"/>
            <a:ext cx="917302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4005943" y="0"/>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4593" y="1105355"/>
            <a:ext cx="3943350" cy="1325563"/>
          </a:xfrm>
        </p:spPr>
        <p:txBody>
          <a:bodyPr>
            <a:normAutofit fontScale="90000"/>
          </a:bodyPr>
          <a:lstStyle/>
          <a:p>
            <a:r>
              <a:rPr lang="en-US" sz="3600" i="1" dirty="0" smtClean="0">
                <a:solidFill>
                  <a:schemeClr val="bg1"/>
                </a:solidFill>
                <a:latin typeface="Adobe Caslon Pro" panose="0205050205050A020403" pitchFamily="18" charset="0"/>
              </a:rPr>
              <a:t>WHERE: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n-US" dirty="0">
                <a:solidFill>
                  <a:schemeClr val="bg1"/>
                </a:solidFill>
              </a:rPr>
              <a:t>In Another Person’s Car Or Home</a:t>
            </a:r>
          </a:p>
        </p:txBody>
      </p:sp>
      <p:sp>
        <p:nvSpPr>
          <p:cNvPr id="8" name="Content Placeholder 7"/>
          <p:cNvSpPr>
            <a:spLocks noGrp="1"/>
          </p:cNvSpPr>
          <p:nvPr>
            <p:ph idx="1"/>
          </p:nvPr>
        </p:nvSpPr>
        <p:spPr>
          <a:xfrm>
            <a:off x="4634593" y="3062514"/>
            <a:ext cx="3943350" cy="3715658"/>
          </a:xfrm>
        </p:spPr>
        <p:txBody>
          <a:bodyPr>
            <a:normAutofit/>
          </a:bodyPr>
          <a:lstStyle/>
          <a:p>
            <a:r>
              <a:rPr lang="en-US" dirty="0">
                <a:solidFill>
                  <a:schemeClr val="bg1"/>
                </a:solidFill>
              </a:rPr>
              <a:t>DO NOT RUN</a:t>
            </a:r>
          </a:p>
          <a:p>
            <a:r>
              <a:rPr lang="en-US" dirty="0">
                <a:solidFill>
                  <a:schemeClr val="bg1"/>
                </a:solidFill>
              </a:rPr>
              <a:t>Ask if you are free to leave</a:t>
            </a:r>
          </a:p>
          <a:p>
            <a:r>
              <a:rPr lang="en-US" dirty="0">
                <a:solidFill>
                  <a:schemeClr val="bg1"/>
                </a:solidFill>
              </a:rPr>
              <a:t>You have the right to remain silent </a:t>
            </a:r>
          </a:p>
        </p:txBody>
      </p:sp>
    </p:spTree>
    <p:extLst>
      <p:ext uri="{BB962C8B-B14F-4D97-AF65-F5344CB8AC3E}">
        <p14:creationId xmlns:p14="http://schemas.microsoft.com/office/powerpoint/2010/main" val="1775613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3925" t="25535" r="-1" b="1"/>
          <a:stretch/>
        </p:blipFill>
        <p:spPr>
          <a:xfrm flipH="1">
            <a:off x="-14517" y="-43543"/>
            <a:ext cx="9187545" cy="6901543"/>
          </a:xfrm>
          <a:prstGeom prst="rect">
            <a:avLst/>
          </a:prstGeom>
        </p:spPr>
      </p:pic>
      <p:sp>
        <p:nvSpPr>
          <p:cNvPr id="10" name="Rectangle 9"/>
          <p:cNvSpPr/>
          <p:nvPr/>
        </p:nvSpPr>
        <p:spPr>
          <a:xfrm>
            <a:off x="0" y="0"/>
            <a:ext cx="5167086" cy="6883060"/>
          </a:xfrm>
          <a:prstGeom prst="rect">
            <a:avLst/>
          </a:prstGeom>
          <a:solidFill>
            <a:srgbClr val="009CA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687878"/>
            <a:ext cx="3943350" cy="1325563"/>
          </a:xfrm>
        </p:spPr>
        <p:txBody>
          <a:bodyPr>
            <a:normAutofit fontScale="90000"/>
          </a:bodyPr>
          <a:lstStyle/>
          <a:p>
            <a:r>
              <a:rPr lang="en-US" sz="3600" i="1" dirty="0" smtClean="0">
                <a:solidFill>
                  <a:schemeClr val="bg1"/>
                </a:solidFill>
                <a:latin typeface="Adobe Caslon Pro" panose="0205050205050A020403" pitchFamily="18" charset="0"/>
              </a:rPr>
              <a:t>WHERE: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n-US" dirty="0" smtClean="0">
                <a:solidFill>
                  <a:schemeClr val="bg1"/>
                </a:solidFill>
              </a:rPr>
              <a:t>Jail </a:t>
            </a:r>
            <a:r>
              <a:rPr lang="en-US" dirty="0">
                <a:solidFill>
                  <a:schemeClr val="bg1"/>
                </a:solidFill>
              </a:rPr>
              <a:t>Or Police Custody</a:t>
            </a:r>
          </a:p>
        </p:txBody>
      </p:sp>
      <p:sp>
        <p:nvSpPr>
          <p:cNvPr id="8" name="Content Placeholder 7"/>
          <p:cNvSpPr>
            <a:spLocks noGrp="1"/>
          </p:cNvSpPr>
          <p:nvPr>
            <p:ph idx="1"/>
          </p:nvPr>
        </p:nvSpPr>
        <p:spPr>
          <a:xfrm>
            <a:off x="628650" y="2170772"/>
            <a:ext cx="3943350" cy="4687228"/>
          </a:xfrm>
        </p:spPr>
        <p:txBody>
          <a:bodyPr>
            <a:normAutofit fontScale="77500" lnSpcReduction="20000"/>
          </a:bodyPr>
          <a:lstStyle/>
          <a:p>
            <a:r>
              <a:rPr lang="en-US" dirty="0">
                <a:solidFill>
                  <a:schemeClr val="bg1"/>
                </a:solidFill>
              </a:rPr>
              <a:t>Arrests, charges, and convictions can affect your immigration status</a:t>
            </a:r>
          </a:p>
          <a:p>
            <a:r>
              <a:rPr lang="en-US" dirty="0">
                <a:solidFill>
                  <a:schemeClr val="bg1"/>
                </a:solidFill>
              </a:rPr>
              <a:t>You have the right to remain silent</a:t>
            </a:r>
          </a:p>
          <a:p>
            <a:r>
              <a:rPr lang="en-US" dirty="0">
                <a:solidFill>
                  <a:schemeClr val="bg1"/>
                </a:solidFill>
              </a:rPr>
              <a:t>You have the right to a phone call</a:t>
            </a:r>
          </a:p>
          <a:p>
            <a:r>
              <a:rPr lang="en-US" dirty="0">
                <a:solidFill>
                  <a:schemeClr val="bg1"/>
                </a:solidFill>
              </a:rPr>
              <a:t>You have the right to an attorney</a:t>
            </a:r>
          </a:p>
          <a:p>
            <a:r>
              <a:rPr lang="en-US" dirty="0">
                <a:solidFill>
                  <a:schemeClr val="bg1"/>
                </a:solidFill>
              </a:rPr>
              <a:t>DO NOT DISCUSS YOUR IMMIGRATION INFORMATION WITH ANYONE OTHER THAN YOUR ATTORNEY</a:t>
            </a:r>
          </a:p>
          <a:p>
            <a:r>
              <a:rPr lang="en-US" dirty="0">
                <a:solidFill>
                  <a:schemeClr val="bg1"/>
                </a:solidFill>
              </a:rPr>
              <a:t>You have the right to refuse to sign anything before speaking with your </a:t>
            </a:r>
            <a:r>
              <a:rPr lang="en-US" dirty="0" smtClean="0">
                <a:solidFill>
                  <a:schemeClr val="bg1"/>
                </a:solidFill>
              </a:rPr>
              <a:t>attorney </a:t>
            </a:r>
            <a:endParaRPr lang="en-US" dirty="0">
              <a:solidFill>
                <a:schemeClr val="bg1"/>
              </a:solidFill>
            </a:endParaRPr>
          </a:p>
        </p:txBody>
      </p:sp>
    </p:spTree>
    <p:extLst>
      <p:ext uri="{BB962C8B-B14F-4D97-AF65-F5344CB8AC3E}">
        <p14:creationId xmlns:p14="http://schemas.microsoft.com/office/powerpoint/2010/main" val="1757125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47" t="2867" r="2131" b="6499"/>
          <a:stretch/>
        </p:blipFill>
        <p:spPr bwMode="auto">
          <a:xfrm>
            <a:off x="-576520" y="0"/>
            <a:ext cx="9720520" cy="68830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005943" y="0"/>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4592" y="873126"/>
            <a:ext cx="4219121" cy="1325563"/>
          </a:xfrm>
        </p:spPr>
        <p:txBody>
          <a:bodyPr>
            <a:normAutofit fontScale="90000"/>
          </a:bodyPr>
          <a:lstStyle/>
          <a:p>
            <a:r>
              <a:rPr lang="en-US" sz="3600" i="1" dirty="0" smtClean="0">
                <a:solidFill>
                  <a:schemeClr val="bg1"/>
                </a:solidFill>
                <a:latin typeface="Adobe Caslon Pro" panose="0205050205050A020403" pitchFamily="18" charset="0"/>
              </a:rPr>
              <a:t>WHERE: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n-US" dirty="0" smtClean="0">
                <a:solidFill>
                  <a:schemeClr val="bg1"/>
                </a:solidFill>
              </a:rPr>
              <a:t>Immigration </a:t>
            </a:r>
            <a:r>
              <a:rPr lang="en-US" dirty="0">
                <a:solidFill>
                  <a:schemeClr val="bg1"/>
                </a:solidFill>
              </a:rPr>
              <a:t>Detention Center</a:t>
            </a:r>
          </a:p>
        </p:txBody>
      </p:sp>
      <p:sp>
        <p:nvSpPr>
          <p:cNvPr id="8" name="Content Placeholder 7"/>
          <p:cNvSpPr>
            <a:spLocks noGrp="1"/>
          </p:cNvSpPr>
          <p:nvPr>
            <p:ph idx="1"/>
          </p:nvPr>
        </p:nvSpPr>
        <p:spPr>
          <a:xfrm>
            <a:off x="4634592" y="2465331"/>
            <a:ext cx="4320721" cy="4151086"/>
          </a:xfrm>
        </p:spPr>
        <p:txBody>
          <a:bodyPr>
            <a:normAutofit fontScale="70000" lnSpcReduction="20000"/>
          </a:bodyPr>
          <a:lstStyle/>
          <a:p>
            <a:r>
              <a:rPr lang="en-US" dirty="0">
                <a:solidFill>
                  <a:schemeClr val="bg1"/>
                </a:solidFill>
              </a:rPr>
              <a:t>You have the right to a phone call</a:t>
            </a:r>
          </a:p>
          <a:p>
            <a:r>
              <a:rPr lang="en-US" dirty="0">
                <a:solidFill>
                  <a:schemeClr val="bg1"/>
                </a:solidFill>
              </a:rPr>
              <a:t>You have the right to call your consulate</a:t>
            </a:r>
          </a:p>
          <a:p>
            <a:r>
              <a:rPr lang="en-US" dirty="0">
                <a:solidFill>
                  <a:schemeClr val="bg1"/>
                </a:solidFill>
              </a:rPr>
              <a:t>You have the right to remain silent </a:t>
            </a:r>
          </a:p>
          <a:p>
            <a:r>
              <a:rPr lang="en-US" dirty="0">
                <a:solidFill>
                  <a:schemeClr val="bg1"/>
                </a:solidFill>
              </a:rPr>
              <a:t>You have the right to speak to an attorney/accredited representative</a:t>
            </a:r>
          </a:p>
          <a:p>
            <a:r>
              <a:rPr lang="en-US" dirty="0">
                <a:solidFill>
                  <a:schemeClr val="bg1"/>
                </a:solidFill>
              </a:rPr>
              <a:t>You have the right to refuse to sign anything before speaking with your attorney </a:t>
            </a:r>
          </a:p>
          <a:p>
            <a:r>
              <a:rPr lang="en-US" dirty="0">
                <a:solidFill>
                  <a:schemeClr val="bg1"/>
                </a:solidFill>
              </a:rPr>
              <a:t>DO NOT DISCUSS YOUR IMMIGRATION INFORMATION WITH ANYONE OTHER THAN YOUR ATTORNEY</a:t>
            </a:r>
          </a:p>
          <a:p>
            <a:r>
              <a:rPr lang="en-US" dirty="0">
                <a:solidFill>
                  <a:schemeClr val="bg1"/>
                </a:solidFill>
              </a:rPr>
              <a:t>Request a copy of all documents in your case, including your NOTICE TO APPEAR</a:t>
            </a:r>
          </a:p>
        </p:txBody>
      </p:sp>
    </p:spTree>
    <p:extLst>
      <p:ext uri="{BB962C8B-B14F-4D97-AF65-F5344CB8AC3E}">
        <p14:creationId xmlns:p14="http://schemas.microsoft.com/office/powerpoint/2010/main" val="3661614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6000" dirty="0">
                <a:solidFill>
                  <a:schemeClr val="bg1"/>
                </a:solidFill>
              </a:rPr>
              <a:t>Twelve things for you and your family to remember in ANY situation</a:t>
            </a:r>
          </a:p>
        </p:txBody>
      </p:sp>
    </p:spTree>
    <p:extLst>
      <p:ext uri="{BB962C8B-B14F-4D97-AF65-F5344CB8AC3E}">
        <p14:creationId xmlns:p14="http://schemas.microsoft.com/office/powerpoint/2010/main" val="206370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6000" dirty="0">
                <a:solidFill>
                  <a:schemeClr val="bg1"/>
                </a:solidFill>
              </a:rPr>
              <a:t>Anything you say can be used against you.</a:t>
            </a:r>
          </a:p>
        </p:txBody>
      </p:sp>
    </p:spTree>
    <p:extLst>
      <p:ext uri="{BB962C8B-B14F-4D97-AF65-F5344CB8AC3E}">
        <p14:creationId xmlns:p14="http://schemas.microsoft.com/office/powerpoint/2010/main" val="3189941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6000" dirty="0">
                <a:solidFill>
                  <a:schemeClr val="bg1"/>
                </a:solidFill>
              </a:rPr>
              <a:t>You have the right to remain silent.</a:t>
            </a:r>
          </a:p>
        </p:txBody>
      </p:sp>
    </p:spTree>
    <p:extLst>
      <p:ext uri="{BB962C8B-B14F-4D97-AF65-F5344CB8AC3E}">
        <p14:creationId xmlns:p14="http://schemas.microsoft.com/office/powerpoint/2010/main" val="2883506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6000" dirty="0">
                <a:solidFill>
                  <a:schemeClr val="bg1"/>
                </a:solidFill>
              </a:rPr>
              <a:t>If you wish to remain silent, say it out loud or show your Know Your Rights card.</a:t>
            </a:r>
          </a:p>
        </p:txBody>
      </p:sp>
    </p:spTree>
    <p:extLst>
      <p:ext uri="{BB962C8B-B14F-4D97-AF65-F5344CB8AC3E}">
        <p14:creationId xmlns:p14="http://schemas.microsoft.com/office/powerpoint/2010/main" val="111712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125" y="2103437"/>
            <a:ext cx="8413750" cy="1325563"/>
          </a:xfrm>
        </p:spPr>
        <p:txBody>
          <a:bodyPr>
            <a:noAutofit/>
          </a:bodyPr>
          <a:lstStyle/>
          <a:p>
            <a:pPr algn="ctr"/>
            <a:r>
              <a:rPr lang="en-US" sz="7300" dirty="0">
                <a:solidFill>
                  <a:schemeClr val="bg1"/>
                </a:solidFill>
              </a:rPr>
              <a:t>YOU HAVE RIGHTS </a:t>
            </a:r>
            <a:r>
              <a:rPr lang="en-US" sz="4800" dirty="0">
                <a:solidFill>
                  <a:schemeClr val="bg1"/>
                </a:solidFill>
              </a:rPr>
              <a:t/>
            </a:r>
            <a:br>
              <a:rPr lang="en-US" sz="4800" dirty="0">
                <a:solidFill>
                  <a:schemeClr val="bg1"/>
                </a:solidFill>
              </a:rPr>
            </a:br>
            <a:r>
              <a:rPr lang="en-US" dirty="0">
                <a:solidFill>
                  <a:schemeClr val="bg1"/>
                </a:solidFill>
                <a:latin typeface="Futura PT Book" panose="020B0502020204020303" pitchFamily="34" charset="0"/>
              </a:rPr>
              <a:t>regardless of your immigration status </a:t>
            </a:r>
            <a:endParaRPr lang="en-US" sz="4800" dirty="0">
              <a:solidFill>
                <a:schemeClr val="bg1"/>
              </a:solidFill>
              <a:latin typeface="Futura PT Book" panose="020B0502020204020303" pitchFamily="34" charset="0"/>
            </a:endParaRPr>
          </a:p>
        </p:txBody>
      </p:sp>
      <p:sp>
        <p:nvSpPr>
          <p:cNvPr id="4" name="TextBox 3"/>
          <p:cNvSpPr txBox="1"/>
          <p:nvPr/>
        </p:nvSpPr>
        <p:spPr>
          <a:xfrm>
            <a:off x="1669142" y="4586513"/>
            <a:ext cx="5805715" cy="1323439"/>
          </a:xfrm>
          <a:prstGeom prst="rect">
            <a:avLst/>
          </a:prstGeom>
          <a:noFill/>
        </p:spPr>
        <p:txBody>
          <a:bodyPr wrap="square" rtlCol="0">
            <a:spAutoFit/>
          </a:bodyPr>
          <a:lstStyle/>
          <a:p>
            <a:pPr algn="ctr"/>
            <a:r>
              <a:rPr lang="en-US" sz="2800" b="1" dirty="0" smtClean="0">
                <a:solidFill>
                  <a:schemeClr val="bg1"/>
                </a:solidFill>
                <a:latin typeface="Futura PT Heavy" panose="020B0802020204020303" pitchFamily="34" charset="0"/>
              </a:rPr>
              <a:t>To protect yourself and your family, you must know your rights. </a:t>
            </a:r>
          </a:p>
          <a:p>
            <a:pPr algn="ctr"/>
            <a:endParaRPr lang="en-US" sz="2400" dirty="0"/>
          </a:p>
        </p:txBody>
      </p:sp>
    </p:spTree>
    <p:extLst>
      <p:ext uri="{BB962C8B-B14F-4D97-AF65-F5344CB8AC3E}">
        <p14:creationId xmlns:p14="http://schemas.microsoft.com/office/powerpoint/2010/main" val="18919461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6000" dirty="0">
                <a:solidFill>
                  <a:schemeClr val="bg1"/>
                </a:solidFill>
              </a:rPr>
              <a:t>Always carry U.S. identification and copies of immigration documents.</a:t>
            </a:r>
          </a:p>
        </p:txBody>
      </p:sp>
    </p:spTree>
    <p:extLst>
      <p:ext uri="{BB962C8B-B14F-4D97-AF65-F5344CB8AC3E}">
        <p14:creationId xmlns:p14="http://schemas.microsoft.com/office/powerpoint/2010/main" val="3921718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6000" dirty="0">
                <a:solidFill>
                  <a:schemeClr val="bg1"/>
                </a:solidFill>
              </a:rPr>
              <a:t>Never carry false documents or documents from another country.</a:t>
            </a:r>
          </a:p>
        </p:txBody>
      </p:sp>
    </p:spTree>
    <p:extLst>
      <p:ext uri="{BB962C8B-B14F-4D97-AF65-F5344CB8AC3E}">
        <p14:creationId xmlns:p14="http://schemas.microsoft.com/office/powerpoint/2010/main" val="1462732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6000" dirty="0">
                <a:solidFill>
                  <a:schemeClr val="bg1"/>
                </a:solidFill>
              </a:rPr>
              <a:t>Never lie to officers. </a:t>
            </a:r>
          </a:p>
        </p:txBody>
      </p:sp>
    </p:spTree>
    <p:extLst>
      <p:ext uri="{BB962C8B-B14F-4D97-AF65-F5344CB8AC3E}">
        <p14:creationId xmlns:p14="http://schemas.microsoft.com/office/powerpoint/2010/main" val="4021365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6000" dirty="0">
                <a:solidFill>
                  <a:schemeClr val="bg1"/>
                </a:solidFill>
              </a:rPr>
              <a:t>You have the right to speak with your attorney.</a:t>
            </a:r>
          </a:p>
        </p:txBody>
      </p:sp>
    </p:spTree>
    <p:extLst>
      <p:ext uri="{BB962C8B-B14F-4D97-AF65-F5344CB8AC3E}">
        <p14:creationId xmlns:p14="http://schemas.microsoft.com/office/powerpoint/2010/main" val="1088482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6000" dirty="0">
                <a:solidFill>
                  <a:schemeClr val="bg1"/>
                </a:solidFill>
              </a:rPr>
              <a:t>Never run in a raid or if you are approached by officers.</a:t>
            </a:r>
          </a:p>
        </p:txBody>
      </p:sp>
    </p:spTree>
    <p:extLst>
      <p:ext uri="{BB962C8B-B14F-4D97-AF65-F5344CB8AC3E}">
        <p14:creationId xmlns:p14="http://schemas.microsoft.com/office/powerpoint/2010/main" val="3068061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6000" dirty="0">
                <a:solidFill>
                  <a:schemeClr val="bg1"/>
                </a:solidFill>
              </a:rPr>
              <a:t>Never physically fight back if you are being arrested or detained.</a:t>
            </a:r>
          </a:p>
        </p:txBody>
      </p:sp>
    </p:spTree>
    <p:extLst>
      <p:ext uri="{BB962C8B-B14F-4D97-AF65-F5344CB8AC3E}">
        <p14:creationId xmlns:p14="http://schemas.microsoft.com/office/powerpoint/2010/main" val="1720935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6000" dirty="0">
                <a:solidFill>
                  <a:schemeClr val="bg1"/>
                </a:solidFill>
              </a:rPr>
              <a:t>You have the right to refuse to sign anything before speaking with your attorney.</a:t>
            </a:r>
          </a:p>
        </p:txBody>
      </p:sp>
    </p:spTree>
    <p:extLst>
      <p:ext uri="{BB962C8B-B14F-4D97-AF65-F5344CB8AC3E}">
        <p14:creationId xmlns:p14="http://schemas.microsoft.com/office/powerpoint/2010/main" val="1238218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5400" dirty="0">
                <a:solidFill>
                  <a:schemeClr val="bg1"/>
                </a:solidFill>
              </a:rPr>
              <a:t>If you are in police custody or detention, do not discuss your immigration information or criminal history with ANYONE other than your attorney.</a:t>
            </a:r>
          </a:p>
        </p:txBody>
      </p:sp>
    </p:spTree>
    <p:extLst>
      <p:ext uri="{BB962C8B-B14F-4D97-AF65-F5344CB8AC3E}">
        <p14:creationId xmlns:p14="http://schemas.microsoft.com/office/powerpoint/2010/main" val="1370848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5400" dirty="0">
                <a:solidFill>
                  <a:schemeClr val="bg1"/>
                </a:solidFill>
              </a:rPr>
              <a:t>If you are questioned or in a raid, write down what happened in detail as soon as it is safe to do so.  Tell your attorney and your support groups right away. </a:t>
            </a:r>
          </a:p>
        </p:txBody>
      </p:sp>
    </p:spTree>
    <p:extLst>
      <p:ext uri="{BB962C8B-B14F-4D97-AF65-F5344CB8AC3E}">
        <p14:creationId xmlns:p14="http://schemas.microsoft.com/office/powerpoint/2010/main" val="15983264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Take </a:t>
            </a:r>
            <a:r>
              <a:rPr lang="en-US" dirty="0" smtClean="0">
                <a:solidFill>
                  <a:schemeClr val="bg1"/>
                </a:solidFill>
              </a:rPr>
              <a:t>action now</a:t>
            </a:r>
            <a:endParaRPr lang="en-US" dirty="0">
              <a:solidFill>
                <a:schemeClr val="bg1"/>
              </a:solidFill>
            </a:endParaRPr>
          </a:p>
        </p:txBody>
      </p:sp>
      <p:sp>
        <p:nvSpPr>
          <p:cNvPr id="8" name="Content Placeholder 7"/>
          <p:cNvSpPr>
            <a:spLocks noGrp="1"/>
          </p:cNvSpPr>
          <p:nvPr>
            <p:ph idx="1"/>
          </p:nvPr>
        </p:nvSpPr>
        <p:spPr>
          <a:xfrm>
            <a:off x="628650" y="1825624"/>
            <a:ext cx="7886700" cy="4778375"/>
          </a:xfrm>
        </p:spPr>
        <p:txBody>
          <a:bodyPr>
            <a:normAutofit fontScale="92500" lnSpcReduction="10000"/>
          </a:bodyPr>
          <a:lstStyle/>
          <a:p>
            <a:r>
              <a:rPr lang="en-US" dirty="0">
                <a:solidFill>
                  <a:schemeClr val="bg1"/>
                </a:solidFill>
              </a:rPr>
              <a:t>Find an attorney or accredited representative</a:t>
            </a:r>
          </a:p>
          <a:p>
            <a:r>
              <a:rPr lang="en-US" dirty="0">
                <a:solidFill>
                  <a:schemeClr val="bg1"/>
                </a:solidFill>
              </a:rPr>
              <a:t>Get screened for immigration options</a:t>
            </a:r>
          </a:p>
          <a:p>
            <a:r>
              <a:rPr lang="en-US" dirty="0">
                <a:solidFill>
                  <a:schemeClr val="bg1"/>
                </a:solidFill>
              </a:rPr>
              <a:t>Register with your consulate, church, other community or religious center</a:t>
            </a:r>
          </a:p>
          <a:p>
            <a:r>
              <a:rPr lang="en-US" dirty="0">
                <a:solidFill>
                  <a:schemeClr val="bg1"/>
                </a:solidFill>
              </a:rPr>
              <a:t>Make a family plan</a:t>
            </a:r>
          </a:p>
          <a:p>
            <a:r>
              <a:rPr lang="en-US" dirty="0">
                <a:solidFill>
                  <a:schemeClr val="bg1"/>
                </a:solidFill>
              </a:rPr>
              <a:t>Make copies of all immigration and other important documents</a:t>
            </a:r>
          </a:p>
          <a:p>
            <a:r>
              <a:rPr lang="en-US" dirty="0">
                <a:solidFill>
                  <a:schemeClr val="bg1"/>
                </a:solidFill>
              </a:rPr>
              <a:t>Make a childcare plan </a:t>
            </a:r>
          </a:p>
          <a:p>
            <a:r>
              <a:rPr lang="en-US" dirty="0">
                <a:solidFill>
                  <a:schemeClr val="bg1"/>
                </a:solidFill>
              </a:rPr>
              <a:t>Save money</a:t>
            </a:r>
          </a:p>
          <a:p>
            <a:r>
              <a:rPr lang="en-US" dirty="0">
                <a:solidFill>
                  <a:schemeClr val="bg1"/>
                </a:solidFill>
              </a:rPr>
              <a:t>MAKE SURE EVERYONE IN YOUR FAMILY KNOWS THEIR RIGHTS</a:t>
            </a:r>
          </a:p>
        </p:txBody>
      </p:sp>
    </p:spTree>
    <p:extLst>
      <p:ext uri="{BB962C8B-B14F-4D97-AF65-F5344CB8AC3E}">
        <p14:creationId xmlns:p14="http://schemas.microsoft.com/office/powerpoint/2010/main" val="257855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125" y="2766218"/>
            <a:ext cx="8413750" cy="1325563"/>
          </a:xfrm>
        </p:spPr>
        <p:txBody>
          <a:bodyPr>
            <a:noAutofit/>
          </a:bodyPr>
          <a:lstStyle/>
          <a:p>
            <a:pPr algn="ctr"/>
            <a:r>
              <a:rPr lang="en-US" sz="7300" dirty="0">
                <a:solidFill>
                  <a:schemeClr val="bg1"/>
                </a:solidFill>
              </a:rPr>
              <a:t>ACT NOW</a:t>
            </a:r>
            <a:r>
              <a:rPr lang="en-US" sz="7300" dirty="0" smtClean="0">
                <a:solidFill>
                  <a:schemeClr val="bg1"/>
                </a:solidFill>
              </a:rPr>
              <a:t>.</a:t>
            </a:r>
            <a:br>
              <a:rPr lang="en-US" sz="7300" dirty="0" smtClean="0">
                <a:solidFill>
                  <a:schemeClr val="bg1"/>
                </a:solidFill>
              </a:rPr>
            </a:br>
            <a:r>
              <a:rPr lang="en-US" sz="3200" dirty="0" smtClean="0">
                <a:solidFill>
                  <a:schemeClr val="bg1"/>
                </a:solidFill>
                <a:latin typeface="Futura PT Book" panose="020B0502020204020303" pitchFamily="34" charset="0"/>
              </a:rPr>
              <a:t/>
            </a:r>
            <a:br>
              <a:rPr lang="en-US" sz="3200" dirty="0" smtClean="0">
                <a:solidFill>
                  <a:schemeClr val="bg1"/>
                </a:solidFill>
                <a:latin typeface="Futura PT Book" panose="020B0502020204020303" pitchFamily="34" charset="0"/>
              </a:rPr>
            </a:br>
            <a:r>
              <a:rPr lang="en-US" sz="7300" dirty="0" smtClean="0">
                <a:solidFill>
                  <a:schemeClr val="bg1"/>
                </a:solidFill>
                <a:latin typeface="Futura PT Book" panose="020B0502020204020303" pitchFamily="34" charset="0"/>
              </a:rPr>
              <a:t>Knowledge </a:t>
            </a:r>
            <a:r>
              <a:rPr lang="en-US" sz="7300" dirty="0">
                <a:solidFill>
                  <a:schemeClr val="bg1"/>
                </a:solidFill>
                <a:latin typeface="Futura PT Book" panose="020B0502020204020303" pitchFamily="34" charset="0"/>
              </a:rPr>
              <a:t>Is Power</a:t>
            </a:r>
            <a:r>
              <a:rPr lang="en-US" sz="7300" dirty="0" smtClean="0">
                <a:solidFill>
                  <a:schemeClr val="bg1"/>
                </a:solidFill>
                <a:latin typeface="Futura PT Book" panose="020B0502020204020303" pitchFamily="34" charset="0"/>
              </a:rPr>
              <a:t>.</a:t>
            </a:r>
            <a:br>
              <a:rPr lang="en-US" sz="7300" dirty="0" smtClean="0">
                <a:solidFill>
                  <a:schemeClr val="bg1"/>
                </a:solidFill>
                <a:latin typeface="Futura PT Book" panose="020B0502020204020303" pitchFamily="34" charset="0"/>
              </a:rPr>
            </a:br>
            <a:r>
              <a:rPr lang="en-US" sz="7300" dirty="0" smtClean="0">
                <a:solidFill>
                  <a:schemeClr val="bg1"/>
                </a:solidFill>
                <a:latin typeface="Futura PT Book" panose="020B0502020204020303" pitchFamily="34" charset="0"/>
              </a:rPr>
              <a:t>Do </a:t>
            </a:r>
            <a:r>
              <a:rPr lang="en-US" sz="7300" dirty="0">
                <a:solidFill>
                  <a:schemeClr val="bg1"/>
                </a:solidFill>
                <a:latin typeface="Futura PT Book" panose="020B0502020204020303" pitchFamily="34" charset="0"/>
              </a:rPr>
              <a:t>Not Wait</a:t>
            </a:r>
            <a:r>
              <a:rPr lang="en-US" sz="7300" dirty="0" smtClean="0">
                <a:solidFill>
                  <a:schemeClr val="bg1"/>
                </a:solidFill>
                <a:latin typeface="Futura PT Book" panose="020B0502020204020303" pitchFamily="34" charset="0"/>
              </a:rPr>
              <a:t>.</a:t>
            </a:r>
            <a:r>
              <a:rPr lang="en-US" sz="1600" dirty="0">
                <a:solidFill>
                  <a:schemeClr val="bg1"/>
                </a:solidFill>
                <a:latin typeface="Futura PT Book" panose="020B0502020204020303" pitchFamily="34" charset="0"/>
              </a:rPr>
              <a:t/>
            </a:r>
            <a:br>
              <a:rPr lang="en-US" sz="1600" dirty="0">
                <a:solidFill>
                  <a:schemeClr val="bg1"/>
                </a:solidFill>
                <a:latin typeface="Futura PT Book" panose="020B0502020204020303" pitchFamily="34" charset="0"/>
              </a:rPr>
            </a:br>
            <a:r>
              <a:rPr lang="en-US" sz="7300" dirty="0">
                <a:solidFill>
                  <a:schemeClr val="bg1"/>
                </a:solidFill>
                <a:latin typeface="Futura PT Book" panose="020B0502020204020303" pitchFamily="34" charset="0"/>
              </a:rPr>
              <a:t>Be Prepared</a:t>
            </a:r>
            <a:r>
              <a:rPr lang="en-US" sz="7300" dirty="0" smtClean="0">
                <a:solidFill>
                  <a:schemeClr val="bg1"/>
                </a:solidFill>
                <a:latin typeface="Futura PT Book" panose="020B0502020204020303" pitchFamily="34" charset="0"/>
              </a:rPr>
              <a:t>.</a:t>
            </a:r>
            <a:endParaRPr lang="en-US" sz="4800" dirty="0">
              <a:solidFill>
                <a:schemeClr val="bg1"/>
              </a:solidFill>
              <a:latin typeface="Futura PT Book" panose="020B0502020204020303" pitchFamily="34" charset="0"/>
            </a:endParaRPr>
          </a:p>
        </p:txBody>
      </p:sp>
    </p:spTree>
    <p:extLst>
      <p:ext uri="{BB962C8B-B14F-4D97-AF65-F5344CB8AC3E}">
        <p14:creationId xmlns:p14="http://schemas.microsoft.com/office/powerpoint/2010/main" val="284293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rgbClr val="009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Information you MUST MEMORIZE</a:t>
            </a:r>
          </a:p>
        </p:txBody>
      </p:sp>
      <p:sp>
        <p:nvSpPr>
          <p:cNvPr id="8" name="Content Placeholder 7"/>
          <p:cNvSpPr>
            <a:spLocks noGrp="1"/>
          </p:cNvSpPr>
          <p:nvPr>
            <p:ph idx="1"/>
          </p:nvPr>
        </p:nvSpPr>
        <p:spPr>
          <a:xfrm>
            <a:off x="628650" y="1825625"/>
            <a:ext cx="8137979" cy="4705804"/>
          </a:xfrm>
        </p:spPr>
        <p:txBody>
          <a:bodyPr numCol="2" spcCol="365760">
            <a:normAutofit/>
          </a:bodyPr>
          <a:lstStyle/>
          <a:p>
            <a:r>
              <a:rPr lang="en-US" dirty="0">
                <a:solidFill>
                  <a:schemeClr val="bg1"/>
                </a:solidFill>
              </a:rPr>
              <a:t>The phone number of your attorney/accredited </a:t>
            </a:r>
            <a:r>
              <a:rPr lang="en-US" dirty="0" smtClean="0">
                <a:solidFill>
                  <a:schemeClr val="bg1"/>
                </a:solidFill>
              </a:rPr>
              <a:t>representative</a:t>
            </a:r>
          </a:p>
          <a:p>
            <a:r>
              <a:rPr lang="en-US" dirty="0" smtClean="0">
                <a:solidFill>
                  <a:schemeClr val="bg1"/>
                </a:solidFill>
              </a:rPr>
              <a:t>The </a:t>
            </a:r>
            <a:r>
              <a:rPr lang="en-US" dirty="0">
                <a:solidFill>
                  <a:schemeClr val="bg1"/>
                </a:solidFill>
              </a:rPr>
              <a:t>phone number of your </a:t>
            </a:r>
            <a:r>
              <a:rPr lang="en-US" dirty="0" smtClean="0">
                <a:solidFill>
                  <a:schemeClr val="bg1"/>
                </a:solidFill>
              </a:rPr>
              <a:t>consulate</a:t>
            </a:r>
          </a:p>
          <a:p>
            <a:r>
              <a:rPr lang="en-US" dirty="0" smtClean="0">
                <a:solidFill>
                  <a:schemeClr val="bg1"/>
                </a:solidFill>
              </a:rPr>
              <a:t>The </a:t>
            </a:r>
            <a:r>
              <a:rPr lang="en-US" dirty="0">
                <a:solidFill>
                  <a:schemeClr val="bg1"/>
                </a:solidFill>
              </a:rPr>
              <a:t>phone numbers of family members </a:t>
            </a:r>
            <a:endParaRPr lang="en-US" dirty="0" smtClean="0">
              <a:solidFill>
                <a:schemeClr val="bg1"/>
              </a:solidFill>
            </a:endParaRPr>
          </a:p>
          <a:p>
            <a:r>
              <a:rPr lang="en-US" dirty="0" smtClean="0">
                <a:solidFill>
                  <a:schemeClr val="bg1"/>
                </a:solidFill>
              </a:rPr>
              <a:t>Your </a:t>
            </a:r>
            <a:r>
              <a:rPr lang="en-US" dirty="0">
                <a:solidFill>
                  <a:schemeClr val="bg1"/>
                </a:solidFill>
              </a:rPr>
              <a:t>Alien Registration Number/ A # (the number on your immigration </a:t>
            </a:r>
            <a:r>
              <a:rPr lang="en-US" dirty="0" smtClean="0">
                <a:solidFill>
                  <a:schemeClr val="bg1"/>
                </a:solidFill>
              </a:rPr>
              <a:t>documents)</a:t>
            </a:r>
          </a:p>
          <a:p>
            <a:r>
              <a:rPr lang="en-US" dirty="0" smtClean="0">
                <a:solidFill>
                  <a:schemeClr val="bg1"/>
                </a:solidFill>
              </a:rPr>
              <a:t>Your </a:t>
            </a:r>
            <a:r>
              <a:rPr lang="en-US" dirty="0">
                <a:solidFill>
                  <a:schemeClr val="bg1"/>
                </a:solidFill>
              </a:rPr>
              <a:t>date of entry into the United </a:t>
            </a:r>
            <a:r>
              <a:rPr lang="en-US" dirty="0" smtClean="0">
                <a:solidFill>
                  <a:schemeClr val="bg1"/>
                </a:solidFill>
              </a:rPr>
              <a:t>States</a:t>
            </a:r>
          </a:p>
          <a:p>
            <a:r>
              <a:rPr lang="en-US" dirty="0" smtClean="0">
                <a:solidFill>
                  <a:schemeClr val="bg1"/>
                </a:solidFill>
              </a:rPr>
              <a:t>Your </a:t>
            </a:r>
            <a:r>
              <a:rPr lang="en-US" dirty="0">
                <a:solidFill>
                  <a:schemeClr val="bg1"/>
                </a:solidFill>
              </a:rPr>
              <a:t>immigration status when you entered the United </a:t>
            </a:r>
            <a:r>
              <a:rPr lang="en-US" dirty="0" smtClean="0">
                <a:solidFill>
                  <a:schemeClr val="bg1"/>
                </a:solidFill>
              </a:rPr>
              <a:t>States</a:t>
            </a:r>
          </a:p>
          <a:p>
            <a:r>
              <a:rPr lang="en-US" dirty="0" smtClean="0">
                <a:solidFill>
                  <a:schemeClr val="bg1"/>
                </a:solidFill>
              </a:rPr>
              <a:t>Your </a:t>
            </a:r>
            <a:r>
              <a:rPr lang="en-US" dirty="0">
                <a:solidFill>
                  <a:schemeClr val="bg1"/>
                </a:solidFill>
              </a:rPr>
              <a:t>current immigration </a:t>
            </a:r>
            <a:r>
              <a:rPr lang="en-US" dirty="0" smtClean="0">
                <a:solidFill>
                  <a:schemeClr val="bg1"/>
                </a:solidFill>
              </a:rPr>
              <a:t>status</a:t>
            </a:r>
          </a:p>
          <a:p>
            <a:r>
              <a:rPr lang="en-US" dirty="0" smtClean="0">
                <a:solidFill>
                  <a:schemeClr val="bg1"/>
                </a:solidFill>
              </a:rPr>
              <a:t>Your </a:t>
            </a:r>
            <a:r>
              <a:rPr lang="en-US" dirty="0">
                <a:solidFill>
                  <a:schemeClr val="bg1"/>
                </a:solidFill>
              </a:rPr>
              <a:t>criminal history</a:t>
            </a:r>
          </a:p>
        </p:txBody>
      </p:sp>
    </p:spTree>
    <p:extLst>
      <p:ext uri="{BB962C8B-B14F-4D97-AF65-F5344CB8AC3E}">
        <p14:creationId xmlns:p14="http://schemas.microsoft.com/office/powerpoint/2010/main" val="2147611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If </a:t>
            </a:r>
            <a:r>
              <a:rPr lang="en-US" dirty="0" smtClean="0">
                <a:solidFill>
                  <a:schemeClr val="bg1"/>
                </a:solidFill>
              </a:rPr>
              <a:t>someone calls you from detention or police custody</a:t>
            </a:r>
            <a:endParaRPr lang="en-US" dirty="0">
              <a:solidFill>
                <a:schemeClr val="bg1"/>
              </a:solidFill>
            </a:endParaRPr>
          </a:p>
        </p:txBody>
      </p:sp>
      <p:sp>
        <p:nvSpPr>
          <p:cNvPr id="8" name="Content Placeholder 7"/>
          <p:cNvSpPr>
            <a:spLocks noGrp="1"/>
          </p:cNvSpPr>
          <p:nvPr>
            <p:ph idx="1"/>
          </p:nvPr>
        </p:nvSpPr>
        <p:spPr>
          <a:xfrm>
            <a:off x="628649" y="2055815"/>
            <a:ext cx="8079921" cy="4009119"/>
          </a:xfrm>
        </p:spPr>
        <p:txBody>
          <a:bodyPr numCol="2" spcCol="365760">
            <a:normAutofit/>
          </a:bodyPr>
          <a:lstStyle/>
          <a:p>
            <a:r>
              <a:rPr lang="en-US" dirty="0">
                <a:solidFill>
                  <a:schemeClr val="bg1"/>
                </a:solidFill>
              </a:rPr>
              <a:t>Do you need medical attention?</a:t>
            </a:r>
          </a:p>
          <a:p>
            <a:r>
              <a:rPr lang="en-US" dirty="0">
                <a:solidFill>
                  <a:schemeClr val="bg1"/>
                </a:solidFill>
              </a:rPr>
              <a:t>What law enforcement agency arrested or detained you? </a:t>
            </a:r>
          </a:p>
          <a:p>
            <a:r>
              <a:rPr lang="en-US" dirty="0">
                <a:solidFill>
                  <a:schemeClr val="bg1"/>
                </a:solidFill>
              </a:rPr>
              <a:t>Where are you?</a:t>
            </a:r>
          </a:p>
          <a:p>
            <a:r>
              <a:rPr lang="en-US" dirty="0">
                <a:solidFill>
                  <a:schemeClr val="bg1"/>
                </a:solidFill>
              </a:rPr>
              <a:t>What is the largest city or town near you? </a:t>
            </a:r>
          </a:p>
          <a:p>
            <a:r>
              <a:rPr lang="en-US" dirty="0">
                <a:solidFill>
                  <a:schemeClr val="bg1"/>
                </a:solidFill>
              </a:rPr>
              <a:t>What papers have your been given and what do the papers say?</a:t>
            </a:r>
          </a:p>
          <a:p>
            <a:r>
              <a:rPr lang="en-US" dirty="0">
                <a:solidFill>
                  <a:schemeClr val="bg1"/>
                </a:solidFill>
              </a:rPr>
              <a:t>Do you have any court date or hearing scheduled? </a:t>
            </a:r>
          </a:p>
          <a:p>
            <a:r>
              <a:rPr lang="en-US" dirty="0">
                <a:solidFill>
                  <a:schemeClr val="bg1"/>
                </a:solidFill>
              </a:rPr>
              <a:t>Have you spoken with your </a:t>
            </a:r>
            <a:r>
              <a:rPr lang="en-US" dirty="0" smtClean="0">
                <a:solidFill>
                  <a:schemeClr val="bg1"/>
                </a:solidFill>
              </a:rPr>
              <a:t>attorney/accredited </a:t>
            </a:r>
            <a:r>
              <a:rPr lang="en-US" dirty="0">
                <a:solidFill>
                  <a:schemeClr val="bg1"/>
                </a:solidFill>
              </a:rPr>
              <a:t>representative? </a:t>
            </a:r>
          </a:p>
        </p:txBody>
      </p:sp>
    </p:spTree>
    <p:extLst>
      <p:ext uri="{BB962C8B-B14F-4D97-AF65-F5344CB8AC3E}">
        <p14:creationId xmlns:p14="http://schemas.microsoft.com/office/powerpoint/2010/main" val="3547960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n-US" sz="5400" dirty="0" smtClean="0">
                <a:solidFill>
                  <a:schemeClr val="bg1"/>
                </a:solidFill>
              </a:rPr>
              <a:t>Questions?</a:t>
            </a:r>
            <a:endParaRPr lang="en-US" sz="5400" dirty="0">
              <a:solidFill>
                <a:schemeClr val="bg1"/>
              </a:solidFill>
            </a:endParaRPr>
          </a:p>
        </p:txBody>
      </p:sp>
    </p:spTree>
    <p:extLst>
      <p:ext uri="{BB962C8B-B14F-4D97-AF65-F5344CB8AC3E}">
        <p14:creationId xmlns:p14="http://schemas.microsoft.com/office/powerpoint/2010/main" val="1809800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18460">
            <a:off x="3293216" y="3101715"/>
            <a:ext cx="5065149" cy="2894371"/>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ctr"/>
            <a:r>
              <a:rPr lang="en-US" dirty="0">
                <a:solidFill>
                  <a:srgbClr val="009CA7"/>
                </a:solidFill>
              </a:rPr>
              <a:t>KNOW YOUR RIGHTS </a:t>
            </a:r>
            <a:r>
              <a:rPr lang="en-US" dirty="0" smtClean="0">
                <a:solidFill>
                  <a:srgbClr val="009CA7"/>
                </a:solidFill>
              </a:rPr>
              <a:t>CARD</a:t>
            </a:r>
            <a:endParaRPr lang="en-US" dirty="0">
              <a:solidFill>
                <a:srgbClr val="009CA7"/>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22774">
            <a:off x="760641" y="1959330"/>
            <a:ext cx="5065149" cy="28943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3458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60" r="16312" b="6094"/>
          <a:stretch/>
        </p:blipFill>
        <p:spPr>
          <a:xfrm flipH="1">
            <a:off x="0" y="0"/>
            <a:ext cx="9129486" cy="6883060"/>
          </a:xfrm>
          <a:prstGeom prst="rect">
            <a:avLst/>
          </a:prstGeom>
        </p:spPr>
      </p:pic>
      <p:sp>
        <p:nvSpPr>
          <p:cNvPr id="10" name="Rectangle 9"/>
          <p:cNvSpPr/>
          <p:nvPr/>
        </p:nvSpPr>
        <p:spPr>
          <a:xfrm>
            <a:off x="3991428" y="0"/>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20078" y="684440"/>
            <a:ext cx="3943350" cy="1325563"/>
          </a:xfrm>
        </p:spPr>
        <p:txBody>
          <a:bodyPr/>
          <a:lstStyle/>
          <a:p>
            <a:r>
              <a:rPr lang="en-US" sz="3600" i="1" dirty="0" smtClean="0">
                <a:solidFill>
                  <a:schemeClr val="bg1"/>
                </a:solidFill>
                <a:latin typeface="Adobe Caslon Pro" panose="0205050205050A020403" pitchFamily="18" charset="0"/>
              </a:rPr>
              <a:t>WHERE: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n-US" dirty="0" smtClean="0">
                <a:solidFill>
                  <a:schemeClr val="bg1"/>
                </a:solidFill>
              </a:rPr>
              <a:t>Your Home</a:t>
            </a:r>
            <a:endParaRPr lang="en-US" dirty="0">
              <a:solidFill>
                <a:schemeClr val="bg1"/>
              </a:solidFill>
            </a:endParaRPr>
          </a:p>
        </p:txBody>
      </p:sp>
      <p:sp>
        <p:nvSpPr>
          <p:cNvPr id="8" name="Content Placeholder 7"/>
          <p:cNvSpPr>
            <a:spLocks noGrp="1"/>
          </p:cNvSpPr>
          <p:nvPr>
            <p:ph idx="1"/>
          </p:nvPr>
        </p:nvSpPr>
        <p:spPr>
          <a:xfrm>
            <a:off x="4620078" y="2010003"/>
            <a:ext cx="3943350" cy="4517118"/>
          </a:xfrm>
        </p:spPr>
        <p:txBody>
          <a:bodyPr>
            <a:normAutofit fontScale="92500" lnSpcReduction="10000"/>
          </a:bodyPr>
          <a:lstStyle/>
          <a:p>
            <a:r>
              <a:rPr lang="en-US" dirty="0">
                <a:solidFill>
                  <a:schemeClr val="bg1"/>
                </a:solidFill>
              </a:rPr>
              <a:t>Two ways to enter your </a:t>
            </a:r>
            <a:r>
              <a:rPr lang="en-US" dirty="0" smtClean="0">
                <a:solidFill>
                  <a:schemeClr val="bg1"/>
                </a:solidFill>
              </a:rPr>
              <a:t>home:</a:t>
            </a:r>
          </a:p>
          <a:p>
            <a:pPr lvl="1"/>
            <a:r>
              <a:rPr lang="en-US" dirty="0" smtClean="0">
                <a:solidFill>
                  <a:schemeClr val="bg1"/>
                </a:solidFill>
              </a:rPr>
              <a:t>valid warrant</a:t>
            </a:r>
          </a:p>
          <a:p>
            <a:pPr lvl="1"/>
            <a:r>
              <a:rPr lang="en-US" dirty="0" smtClean="0">
                <a:solidFill>
                  <a:schemeClr val="bg1"/>
                </a:solidFill>
              </a:rPr>
              <a:t>your </a:t>
            </a:r>
            <a:r>
              <a:rPr lang="en-US" dirty="0">
                <a:solidFill>
                  <a:schemeClr val="bg1"/>
                </a:solidFill>
              </a:rPr>
              <a:t>permission</a:t>
            </a:r>
          </a:p>
          <a:p>
            <a:r>
              <a:rPr lang="en-US" dirty="0">
                <a:solidFill>
                  <a:schemeClr val="bg1"/>
                </a:solidFill>
              </a:rPr>
              <a:t>DO NOT OPEN THE DOOR</a:t>
            </a:r>
          </a:p>
          <a:p>
            <a:r>
              <a:rPr lang="en-US" dirty="0">
                <a:solidFill>
                  <a:schemeClr val="bg1"/>
                </a:solidFill>
              </a:rPr>
              <a:t>ALWAYS ASK FOR IDENTIFICATION</a:t>
            </a:r>
          </a:p>
          <a:p>
            <a:r>
              <a:rPr lang="en-US" dirty="0">
                <a:solidFill>
                  <a:schemeClr val="bg1"/>
                </a:solidFill>
              </a:rPr>
              <a:t>ASK TO SEE A WARRANT</a:t>
            </a:r>
          </a:p>
          <a:p>
            <a:r>
              <a:rPr lang="en-US" dirty="0">
                <a:solidFill>
                  <a:schemeClr val="bg1"/>
                </a:solidFill>
              </a:rPr>
              <a:t>You have the right to remain silent</a:t>
            </a:r>
          </a:p>
        </p:txBody>
      </p:sp>
    </p:spTree>
    <p:extLst>
      <p:ext uri="{BB962C8B-B14F-4D97-AF65-F5344CB8AC3E}">
        <p14:creationId xmlns:p14="http://schemas.microsoft.com/office/powerpoint/2010/main" val="1266847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3429000"/>
            <a:ext cx="9144000" cy="3429000"/>
          </a:xfrm>
          <a:prstGeom prst="rect">
            <a:avLst/>
          </a:prstGeom>
          <a:solidFill>
            <a:srgbClr val="F18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3429000"/>
          </a:xfrm>
          <a:prstGeom prst="rect">
            <a:avLst/>
          </a:prstGeom>
          <a:solidFill>
            <a:srgbClr val="009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355600"/>
            <a:ext cx="9144000" cy="584775"/>
          </a:xfrm>
          <a:prstGeom prst="rect">
            <a:avLst/>
          </a:prstGeom>
          <a:noFill/>
        </p:spPr>
        <p:txBody>
          <a:bodyPr wrap="square" rtlCol="0">
            <a:spAutoFit/>
          </a:bodyPr>
          <a:lstStyle/>
          <a:p>
            <a:pPr algn="ctr"/>
            <a:r>
              <a:rPr lang="en-US" sz="3200" dirty="0" smtClean="0">
                <a:solidFill>
                  <a:schemeClr val="bg1"/>
                </a:solidFill>
                <a:latin typeface="Futura PT Heavy" panose="020B0802020204020303" pitchFamily="34" charset="0"/>
              </a:rPr>
              <a:t>A Valid Search Warrant</a:t>
            </a:r>
            <a:endParaRPr lang="en-US" sz="3200" dirty="0">
              <a:solidFill>
                <a:schemeClr val="bg1"/>
              </a:solidFill>
              <a:latin typeface="Futura PT Heavy" panose="020B0802020204020303" pitchFamily="34" charset="0"/>
            </a:endParaRPr>
          </a:p>
        </p:txBody>
      </p:sp>
      <p:sp>
        <p:nvSpPr>
          <p:cNvPr id="20" name="TextBox 19"/>
          <p:cNvSpPr txBox="1"/>
          <p:nvPr/>
        </p:nvSpPr>
        <p:spPr>
          <a:xfrm>
            <a:off x="-123371" y="3708572"/>
            <a:ext cx="9144000" cy="584775"/>
          </a:xfrm>
          <a:prstGeom prst="rect">
            <a:avLst/>
          </a:prstGeom>
          <a:noFill/>
        </p:spPr>
        <p:txBody>
          <a:bodyPr wrap="square" rtlCol="0">
            <a:spAutoFit/>
          </a:bodyPr>
          <a:lstStyle/>
          <a:p>
            <a:pPr algn="ctr"/>
            <a:r>
              <a:rPr lang="en-US" sz="3200" dirty="0" smtClean="0">
                <a:solidFill>
                  <a:schemeClr val="bg1"/>
                </a:solidFill>
                <a:latin typeface="Futura PT Heavy" panose="020B0802020204020303" pitchFamily="34" charset="0"/>
              </a:rPr>
              <a:t>A Valid Arrest Warrant</a:t>
            </a:r>
            <a:endParaRPr lang="en-US" sz="3200" dirty="0">
              <a:solidFill>
                <a:schemeClr val="bg1"/>
              </a:solidFill>
              <a:latin typeface="Futura PT Heavy" panose="020B0802020204020303" pitchFamily="34" charset="0"/>
            </a:endParaRPr>
          </a:p>
        </p:txBody>
      </p:sp>
      <p:sp>
        <p:nvSpPr>
          <p:cNvPr id="7" name="TextBox 6"/>
          <p:cNvSpPr txBox="1"/>
          <p:nvPr/>
        </p:nvSpPr>
        <p:spPr>
          <a:xfrm>
            <a:off x="326571" y="1215191"/>
            <a:ext cx="8490857" cy="2308324"/>
          </a:xfrm>
          <a:prstGeom prst="rect">
            <a:avLst/>
          </a:prstGeom>
          <a:noFill/>
        </p:spPr>
        <p:txBody>
          <a:bodyPr wrap="square" numCol="2" rtlCol="0">
            <a:spAutoFit/>
          </a:bodyPr>
          <a:lstStyle/>
          <a:p>
            <a:pPr marL="285750" indent="-285750">
              <a:buFont typeface="Arial" panose="020B0604020202020204" pitchFamily="34" charset="0"/>
              <a:buChar char="•"/>
            </a:pPr>
            <a:r>
              <a:rPr lang="en-US" sz="2400" dirty="0" smtClean="0">
                <a:solidFill>
                  <a:schemeClr val="bg1"/>
                </a:solidFill>
              </a:rPr>
              <a:t>Must be signed by a judge, justice of the peace or magistrate</a:t>
            </a:r>
          </a:p>
          <a:p>
            <a:pPr marL="285750" indent="-285750">
              <a:buFont typeface="Arial" panose="020B0604020202020204" pitchFamily="34" charset="0"/>
              <a:buChar char="•"/>
            </a:pPr>
            <a:r>
              <a:rPr lang="en-US" sz="2400" dirty="0" smtClean="0">
                <a:solidFill>
                  <a:schemeClr val="bg1"/>
                </a:solidFill>
              </a:rPr>
              <a:t>Must contain the address of the home to be searched</a:t>
            </a:r>
          </a:p>
          <a:p>
            <a:pPr marL="285750" indent="-285750">
              <a:buFont typeface="Arial" panose="020B0604020202020204" pitchFamily="34" charset="0"/>
              <a:buChar char="•"/>
            </a:pPr>
            <a:endParaRPr lang="en-US" sz="2400" dirty="0" smtClean="0">
              <a:solidFill>
                <a:schemeClr val="bg1"/>
              </a:solidFill>
            </a:endParaRPr>
          </a:p>
          <a:p>
            <a:pPr marL="285750" indent="-285750">
              <a:buFont typeface="Arial" panose="020B0604020202020204" pitchFamily="34" charset="0"/>
              <a:buChar char="•"/>
            </a:pPr>
            <a:r>
              <a:rPr lang="en-US" sz="2400" dirty="0" smtClean="0">
                <a:solidFill>
                  <a:schemeClr val="bg1"/>
                </a:solidFill>
              </a:rPr>
              <a:t>Must describe the area to be searched</a:t>
            </a:r>
          </a:p>
          <a:p>
            <a:pPr marL="285750" indent="-285750">
              <a:buFont typeface="Arial" panose="020B0604020202020204" pitchFamily="34" charset="0"/>
              <a:buChar char="•"/>
            </a:pPr>
            <a:r>
              <a:rPr lang="en-US" sz="2400" dirty="0" smtClean="0">
                <a:solidFill>
                  <a:schemeClr val="bg1"/>
                </a:solidFill>
              </a:rPr>
              <a:t>If officers enter your home, say “I DO NOT CONSENT TO YOU SEARCHING MY HOME.”</a:t>
            </a:r>
            <a:endParaRPr lang="en-US" dirty="0"/>
          </a:p>
        </p:txBody>
      </p:sp>
      <p:sp>
        <p:nvSpPr>
          <p:cNvPr id="22" name="TextBox 21"/>
          <p:cNvSpPr txBox="1"/>
          <p:nvPr/>
        </p:nvSpPr>
        <p:spPr>
          <a:xfrm>
            <a:off x="203200" y="4473648"/>
            <a:ext cx="8490857" cy="2308324"/>
          </a:xfrm>
          <a:prstGeom prst="rect">
            <a:avLst/>
          </a:prstGeom>
          <a:noFill/>
        </p:spPr>
        <p:txBody>
          <a:bodyPr wrap="square" numCol="2" rtlCol="0">
            <a:spAutoFit/>
          </a:bodyPr>
          <a:lstStyle/>
          <a:p>
            <a:pPr marL="285750" indent="-285750">
              <a:buFont typeface="Arial" panose="020B0604020202020204" pitchFamily="34" charset="0"/>
              <a:buChar char="•"/>
            </a:pPr>
            <a:r>
              <a:rPr lang="en-US" sz="2400" dirty="0">
                <a:solidFill>
                  <a:schemeClr val="bg1"/>
                </a:solidFill>
              </a:rPr>
              <a:t>Must be signed by a judge, justice of the peace or magistrate</a:t>
            </a:r>
          </a:p>
          <a:p>
            <a:pPr marL="285750" indent="-285750">
              <a:buFont typeface="Arial" panose="020B0604020202020204" pitchFamily="34" charset="0"/>
              <a:buChar char="•"/>
            </a:pPr>
            <a:r>
              <a:rPr lang="en-US" sz="2400" dirty="0" smtClean="0">
                <a:solidFill>
                  <a:schemeClr val="bg1"/>
                </a:solidFill>
              </a:rPr>
              <a:t>Must state the name of the person to be arrested </a:t>
            </a:r>
          </a:p>
          <a:p>
            <a:pPr marL="285750" indent="-285750">
              <a:buFont typeface="Arial" panose="020B0604020202020204" pitchFamily="34" charset="0"/>
              <a:buChar char="•"/>
            </a:pPr>
            <a:endParaRPr lang="en-US" sz="2400" dirty="0" smtClean="0">
              <a:solidFill>
                <a:schemeClr val="bg1"/>
              </a:solidFill>
            </a:endParaRPr>
          </a:p>
          <a:p>
            <a:pPr marL="285750" indent="-285750">
              <a:buFont typeface="Arial" panose="020B0604020202020204" pitchFamily="34" charset="0"/>
              <a:buChar char="•"/>
            </a:pPr>
            <a:r>
              <a:rPr lang="en-US" sz="2400" dirty="0" smtClean="0">
                <a:solidFill>
                  <a:schemeClr val="bg1"/>
                </a:solidFill>
              </a:rPr>
              <a:t>Must describe the person to be arrested </a:t>
            </a:r>
          </a:p>
        </p:txBody>
      </p:sp>
    </p:spTree>
    <p:extLst>
      <p:ext uri="{BB962C8B-B14F-4D97-AF65-F5344CB8AC3E}">
        <p14:creationId xmlns:p14="http://schemas.microsoft.com/office/powerpoint/2010/main" val="1822216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4400" y="873806"/>
            <a:ext cx="7315200" cy="4832092"/>
          </a:xfrm>
          <a:prstGeom prst="rect">
            <a:avLst/>
          </a:prstGeom>
          <a:noFill/>
        </p:spPr>
        <p:txBody>
          <a:bodyPr wrap="square" rtlCol="0">
            <a:spAutoFit/>
          </a:bodyPr>
          <a:lstStyle/>
          <a:p>
            <a:pPr algn="ctr"/>
            <a:r>
              <a:rPr lang="en-US" sz="4400" dirty="0" smtClean="0">
                <a:solidFill>
                  <a:schemeClr val="bg1"/>
                </a:solidFill>
                <a:latin typeface="Futura PT Heavy" panose="020B0802020204020303" pitchFamily="34" charset="0"/>
              </a:rPr>
              <a:t>A warrant of removal/deportation (immigration warrant) </a:t>
            </a:r>
          </a:p>
          <a:p>
            <a:pPr algn="ctr"/>
            <a:r>
              <a:rPr lang="en-US" sz="8800" dirty="0" smtClean="0">
                <a:solidFill>
                  <a:schemeClr val="bg1"/>
                </a:solidFill>
                <a:latin typeface="Futura PT Heavy" panose="020B0802020204020303" pitchFamily="34" charset="0"/>
              </a:rPr>
              <a:t>≠ </a:t>
            </a:r>
          </a:p>
          <a:p>
            <a:pPr algn="ctr"/>
            <a:r>
              <a:rPr lang="en-US" sz="4400" dirty="0" smtClean="0">
                <a:solidFill>
                  <a:schemeClr val="bg1"/>
                </a:solidFill>
                <a:latin typeface="Futura PT Heavy" panose="020B0802020204020303" pitchFamily="34" charset="0"/>
              </a:rPr>
              <a:t>The right to enter </a:t>
            </a:r>
            <a:br>
              <a:rPr lang="en-US" sz="4400" dirty="0" smtClean="0">
                <a:solidFill>
                  <a:schemeClr val="bg1"/>
                </a:solidFill>
                <a:latin typeface="Futura PT Heavy" panose="020B0802020204020303" pitchFamily="34" charset="0"/>
              </a:rPr>
            </a:br>
            <a:r>
              <a:rPr lang="en-US" sz="4400" dirty="0" smtClean="0">
                <a:solidFill>
                  <a:schemeClr val="bg1"/>
                </a:solidFill>
                <a:latin typeface="Futura PT Heavy" panose="020B0802020204020303" pitchFamily="34" charset="0"/>
              </a:rPr>
              <a:t>your home.</a:t>
            </a:r>
            <a:endParaRPr lang="en-US" sz="4400" dirty="0">
              <a:solidFill>
                <a:schemeClr val="bg1"/>
              </a:solidFill>
              <a:latin typeface="Futura PT Heavy" panose="020B0802020204020303" pitchFamily="34" charset="0"/>
            </a:endParaRPr>
          </a:p>
        </p:txBody>
      </p:sp>
    </p:spTree>
    <p:extLst>
      <p:ext uri="{BB962C8B-B14F-4D97-AF65-F5344CB8AC3E}">
        <p14:creationId xmlns:p14="http://schemas.microsoft.com/office/powerpoint/2010/main" val="2818982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If officers enter your home</a:t>
            </a:r>
            <a:endParaRPr lang="en-US" dirty="0">
              <a:solidFill>
                <a:schemeClr val="bg1"/>
              </a:solidFill>
            </a:endParaRPr>
          </a:p>
        </p:txBody>
      </p:sp>
      <p:sp>
        <p:nvSpPr>
          <p:cNvPr id="8" name="Content Placeholder 7"/>
          <p:cNvSpPr>
            <a:spLocks noGrp="1"/>
          </p:cNvSpPr>
          <p:nvPr>
            <p:ph idx="1"/>
          </p:nvPr>
        </p:nvSpPr>
        <p:spPr/>
        <p:txBody>
          <a:bodyPr/>
          <a:lstStyle/>
          <a:p>
            <a:r>
              <a:rPr lang="en-US" dirty="0" smtClean="0">
                <a:solidFill>
                  <a:schemeClr val="bg1"/>
                </a:solidFill>
              </a:rPr>
              <a:t>Inform them if there are children, elderly, or sick people in the house</a:t>
            </a:r>
          </a:p>
          <a:p>
            <a:r>
              <a:rPr lang="en-US" dirty="0" smtClean="0">
                <a:solidFill>
                  <a:schemeClr val="bg1"/>
                </a:solidFill>
              </a:rPr>
              <a:t>Say that you do not consent!</a:t>
            </a:r>
          </a:p>
          <a:p>
            <a:r>
              <a:rPr lang="en-US" dirty="0" smtClean="0">
                <a:solidFill>
                  <a:schemeClr val="bg1"/>
                </a:solidFill>
              </a:rPr>
              <a:t>Pay attention to where officers search</a:t>
            </a:r>
          </a:p>
          <a:p>
            <a:r>
              <a:rPr lang="en-US" dirty="0" smtClean="0">
                <a:solidFill>
                  <a:schemeClr val="bg1"/>
                </a:solidFill>
              </a:rPr>
              <a:t>Write down what happens as soon as they have left</a:t>
            </a:r>
            <a:endParaRPr lang="en-US" dirty="0">
              <a:solidFill>
                <a:schemeClr val="bg1"/>
              </a:solidFill>
            </a:endParaRPr>
          </a:p>
        </p:txBody>
      </p:sp>
    </p:spTree>
    <p:extLst>
      <p:ext uri="{BB962C8B-B14F-4D97-AF65-F5344CB8AC3E}">
        <p14:creationId xmlns:p14="http://schemas.microsoft.com/office/powerpoint/2010/main" val="2502285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589" t="7543" r="25477" b="9457"/>
          <a:stretch/>
        </p:blipFill>
        <p:spPr>
          <a:xfrm>
            <a:off x="0" y="0"/>
            <a:ext cx="9303026" cy="7010547"/>
          </a:xfrm>
          <a:prstGeom prst="rect">
            <a:avLst/>
          </a:prstGeom>
        </p:spPr>
      </p:pic>
      <p:sp>
        <p:nvSpPr>
          <p:cNvPr id="10" name="Rectangle 9"/>
          <p:cNvSpPr/>
          <p:nvPr/>
        </p:nvSpPr>
        <p:spPr>
          <a:xfrm>
            <a:off x="0" y="0"/>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872550"/>
            <a:ext cx="3943350" cy="1325563"/>
          </a:xfrm>
        </p:spPr>
        <p:txBody>
          <a:bodyPr>
            <a:normAutofit fontScale="90000"/>
          </a:bodyPr>
          <a:lstStyle/>
          <a:p>
            <a:r>
              <a:rPr lang="en-US" sz="3600" i="1" dirty="0" smtClean="0">
                <a:solidFill>
                  <a:schemeClr val="bg1"/>
                </a:solidFill>
                <a:latin typeface="Adobe Caslon Pro" panose="0205050205050A020403" pitchFamily="18" charset="0"/>
              </a:rPr>
              <a:t>WHERE: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n-US" dirty="0">
                <a:solidFill>
                  <a:schemeClr val="bg1"/>
                </a:solidFill>
              </a:rPr>
              <a:t>The Street or Public Area</a:t>
            </a:r>
          </a:p>
        </p:txBody>
      </p:sp>
      <p:sp>
        <p:nvSpPr>
          <p:cNvPr id="8" name="Content Placeholder 7"/>
          <p:cNvSpPr>
            <a:spLocks noGrp="1"/>
          </p:cNvSpPr>
          <p:nvPr>
            <p:ph idx="1"/>
          </p:nvPr>
        </p:nvSpPr>
        <p:spPr>
          <a:xfrm>
            <a:off x="628650" y="2569029"/>
            <a:ext cx="3943350" cy="3817253"/>
          </a:xfrm>
        </p:spPr>
        <p:txBody>
          <a:bodyPr>
            <a:normAutofit fontScale="92500" lnSpcReduction="10000"/>
          </a:bodyPr>
          <a:lstStyle/>
          <a:p>
            <a:r>
              <a:rPr lang="en-US" dirty="0">
                <a:solidFill>
                  <a:schemeClr val="bg1"/>
                </a:solidFill>
              </a:rPr>
              <a:t>DO NOT RUN</a:t>
            </a:r>
          </a:p>
          <a:p>
            <a:r>
              <a:rPr lang="en-US" dirty="0">
                <a:solidFill>
                  <a:schemeClr val="bg1"/>
                </a:solidFill>
              </a:rPr>
              <a:t>Before saying anything, ask “AM I FREE TO GO?”</a:t>
            </a:r>
          </a:p>
          <a:p>
            <a:r>
              <a:rPr lang="en-US" dirty="0">
                <a:solidFill>
                  <a:schemeClr val="bg1"/>
                </a:solidFill>
              </a:rPr>
              <a:t>You have the right to remain silent</a:t>
            </a:r>
          </a:p>
          <a:p>
            <a:r>
              <a:rPr lang="en-US" dirty="0">
                <a:solidFill>
                  <a:schemeClr val="bg1"/>
                </a:solidFill>
              </a:rPr>
              <a:t>In some states, you may have to give your name </a:t>
            </a:r>
          </a:p>
          <a:p>
            <a:r>
              <a:rPr lang="en-US" dirty="0">
                <a:solidFill>
                  <a:schemeClr val="bg1"/>
                </a:solidFill>
              </a:rPr>
              <a:t>If searched, say “I DO NOT CONSENT TO THIS SEARCH.”</a:t>
            </a:r>
          </a:p>
        </p:txBody>
      </p:sp>
    </p:spTree>
    <p:extLst>
      <p:ext uri="{BB962C8B-B14F-4D97-AF65-F5344CB8AC3E}">
        <p14:creationId xmlns:p14="http://schemas.microsoft.com/office/powerpoint/2010/main" val="878865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384</TotalTime>
  <Words>2752</Words>
  <Application>Microsoft Office PowerPoint</Application>
  <PresentationFormat>On-screen Show (4:3)</PresentationFormat>
  <Paragraphs>297</Paragraphs>
  <Slides>32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Futura PT Heavy</vt:lpstr>
      <vt:lpstr>Adobe Caslon Pro</vt:lpstr>
      <vt:lpstr>Arial</vt:lpstr>
      <vt:lpstr>Calibri</vt:lpstr>
      <vt:lpstr>Futura PT Book</vt:lpstr>
      <vt:lpstr>Office Theme</vt:lpstr>
      <vt:lpstr>KNOW YOUR RIGHTS</vt:lpstr>
      <vt:lpstr>YOU HAVE RIGHTS  regardless of your immigration status </vt:lpstr>
      <vt:lpstr>ACT NOW.  Knowledge Is Power. Do Not Wait. Be Prepared.</vt:lpstr>
      <vt:lpstr>KNOW YOUR RIGHTS CARD</vt:lpstr>
      <vt:lpstr>WHERE:  Your Home</vt:lpstr>
      <vt:lpstr>PowerPoint Presentation</vt:lpstr>
      <vt:lpstr>PowerPoint Presentation</vt:lpstr>
      <vt:lpstr>If officers enter your home</vt:lpstr>
      <vt:lpstr>WHERE:  The Street or Public Area</vt:lpstr>
      <vt:lpstr>WHERE:  Your Workplace</vt:lpstr>
      <vt:lpstr>Your Workplace Checklist</vt:lpstr>
      <vt:lpstr>WHERE:  Your Car</vt:lpstr>
      <vt:lpstr>WHERE:  In Another Person’s Car Or Home</vt:lpstr>
      <vt:lpstr>WHERE:  Jail Or Police Custody</vt:lpstr>
      <vt:lpstr>WHERE:  Immigration Detention Center</vt:lpstr>
      <vt:lpstr>Twelve things for you and your family to remember in ANY situation</vt:lpstr>
      <vt:lpstr>Anything you say can be used against you.</vt:lpstr>
      <vt:lpstr>You have the right to remain silent.</vt:lpstr>
      <vt:lpstr>If you wish to remain silent, say it out loud or show your Know Your Rights card.</vt:lpstr>
      <vt:lpstr>Always carry U.S. identification and copies of immigration documents.</vt:lpstr>
      <vt:lpstr>Never carry false documents or documents from another country.</vt:lpstr>
      <vt:lpstr>Never lie to officers. </vt:lpstr>
      <vt:lpstr>You have the right to speak with your attorney.</vt:lpstr>
      <vt:lpstr>Never run in a raid or if you are approached by officers.</vt:lpstr>
      <vt:lpstr>Never physically fight back if you are being arrested or detained.</vt:lpstr>
      <vt:lpstr>You have the right to refuse to sign anything before speaking with your attorney.</vt:lpstr>
      <vt:lpstr>If you are in police custody or detention, do not discuss your immigration information or criminal history with ANYONE other than your attorney.</vt:lpstr>
      <vt:lpstr>If you are questioned or in a raid, write down what happened in detail as soon as it is safe to do so.  Tell your attorney and your support groups right away. </vt:lpstr>
      <vt:lpstr>Take action now</vt:lpstr>
      <vt:lpstr>Information you MUST MEMORIZE</vt:lpstr>
      <vt:lpstr>If someone calls you from detention or police custody</vt:lpstr>
      <vt:lpstr>Questions?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YOUR RIGHTS</dc:title>
  <dc:creator>Michelle Fordice</dc:creator>
  <cp:lastModifiedBy>Michelle Fordice</cp:lastModifiedBy>
  <cp:revision>55</cp:revision>
  <dcterms:created xsi:type="dcterms:W3CDTF">2017-01-25T15:27:38Z</dcterms:created>
  <dcterms:modified xsi:type="dcterms:W3CDTF">2017-02-10T17:17:10Z</dcterms:modified>
</cp:coreProperties>
</file>