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5" r:id="rId3"/>
    <p:sldId id="281" r:id="rId4"/>
    <p:sldId id="282" r:id="rId5"/>
    <p:sldId id="278" r:id="rId6"/>
    <p:sldId id="280" r:id="rId7"/>
    <p:sldId id="279" r:id="rId8"/>
    <p:sldId id="267" r:id="rId9"/>
    <p:sldId id="27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660"/>
  </p:normalViewPr>
  <p:slideViewPr>
    <p:cSldViewPr>
      <p:cViewPr varScale="1">
        <p:scale>
          <a:sx n="73" d="100"/>
          <a:sy n="73" d="100"/>
        </p:scale>
        <p:origin x="177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E9C30-6895-4185-A671-9A046C058432}" type="datetimeFigureOut">
              <a:rPr lang="en-US" smtClean="0"/>
              <a:t>2/9/2016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FF8E86-C787-470D-8BDF-500C1D6A7F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553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T 2_Cover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"/>
            <a:ext cx="914400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343400"/>
            <a:ext cx="8153400" cy="1447800"/>
          </a:xfrm>
        </p:spPr>
        <p:txBody>
          <a:bodyPr/>
          <a:lstStyle>
            <a:lvl1pPr marL="0" indent="0" algn="ctr">
              <a:buNone/>
              <a:defRPr lang="en-US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70B1CC7B-1152-475F-9E20-0B261D704A45}" type="datetimeFigureOut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en-US" sz="1200" kern="1200" dirty="0" smtClean="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_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PT 2_Content Fancy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2"/>
            <a:ext cx="9143998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540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6"/>
            <a:ext cx="4041775" cy="3540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_T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PT 2_Content Fancy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2"/>
            <a:ext cx="9143998" cy="68579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540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6"/>
            <a:ext cx="4041775" cy="3540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_Fanc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PT 2_Content Fancy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540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6"/>
            <a:ext cx="4041775" cy="3540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_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 2_Content Plain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2"/>
            <a:ext cx="9143998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6553200" y="635508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B02387-9F26-407F-ABA1-6877C8B997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_T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 2_Content Plain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1"/>
            <a:ext cx="9143998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6553200" y="635508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B02387-9F26-407F-ABA1-6877C8B997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_Fanc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 2_Content Plain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2"/>
            <a:ext cx="9143998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6553200" y="5660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B02387-9F26-407F-ABA1-6877C8B997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PT 2_Content Fancy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2"/>
            <a:ext cx="9143998" cy="685799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_T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PT 2_Content Fancy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1"/>
            <a:ext cx="9143998" cy="685799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Fanc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PT 2_Content Fancy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"/>
            <a:ext cx="9144000" cy="685799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_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T 2_Content Plain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2"/>
            <a:ext cx="9143998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518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356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T 2_Cover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2"/>
            <a:ext cx="9143998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76400"/>
            <a:ext cx="4114800" cy="2514600"/>
          </a:xfrm>
        </p:spPr>
        <p:txBody>
          <a:bodyPr/>
          <a:lstStyle>
            <a:lvl1pPr marL="0" indent="0" algn="l">
              <a:buNone/>
              <a:def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70B1CC7B-1152-475F-9E20-0B261D704A45}" type="datetimeFigureOut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en-US" sz="1200" kern="1200" dirty="0" smtClean="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_T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T 2_Content Plain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1"/>
            <a:ext cx="9143998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518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356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_Fanc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T 2_Content Fancy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518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356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_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T 2_Content Plain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2"/>
            <a:ext cx="9143998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23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_T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T 2_Content Plain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1"/>
            <a:ext cx="9143998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23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_Fanc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T 2_Content Fancy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23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PT 2_Content Fancy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2"/>
            <a:ext cx="9143998" cy="685799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T 2_Section Titl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667000"/>
            <a:ext cx="6248400" cy="762000"/>
          </a:xfrm>
        </p:spPr>
        <p:txBody>
          <a:bodyPr anchor="t"/>
          <a:lstStyle>
            <a:lvl1pPr algn="l">
              <a:defRPr sz="36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B1CC7B-1152-475F-9E20-0B261D704A45}" type="datetimeFigureOut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T 2_Content Plain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2"/>
            <a:ext cx="9143998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_T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T 2_Content Plain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1"/>
            <a:ext cx="9143998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Fanc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T 2_Content Plain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1"/>
            <a:ext cx="9143998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_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T 2_Content Plain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2"/>
            <a:ext cx="9143998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</p:spPr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_T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T 2_Content Plain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1"/>
            <a:ext cx="9143998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</p:spPr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_Fanc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T 2_Content Plain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2"/>
            <a:ext cx="9143998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</p:spPr>
        <p:txBody>
          <a:bodyPr/>
          <a:lstStyle/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70B1CC7B-1152-475F-9E20-0B261D704A45}" type="datetimeFigureOut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67B02387-9F26-407F-ABA1-6877C8B997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4" r:id="rId2"/>
    <p:sldLayoutId id="2147483651" r:id="rId3"/>
    <p:sldLayoutId id="2147483650" r:id="rId4"/>
    <p:sldLayoutId id="2147483668" r:id="rId5"/>
    <p:sldLayoutId id="2147483660" r:id="rId6"/>
    <p:sldLayoutId id="2147483652" r:id="rId7"/>
    <p:sldLayoutId id="2147483669" r:id="rId8"/>
    <p:sldLayoutId id="2147483662" r:id="rId9"/>
    <p:sldLayoutId id="2147483653" r:id="rId10"/>
    <p:sldLayoutId id="2147483675" r:id="rId11"/>
    <p:sldLayoutId id="2147483661" r:id="rId12"/>
    <p:sldLayoutId id="2147483654" r:id="rId13"/>
    <p:sldLayoutId id="2147483670" r:id="rId14"/>
    <p:sldLayoutId id="2147483663" r:id="rId15"/>
    <p:sldLayoutId id="2147483655" r:id="rId16"/>
    <p:sldLayoutId id="2147483671" r:id="rId17"/>
    <p:sldLayoutId id="2147483664" r:id="rId18"/>
    <p:sldLayoutId id="2147483656" r:id="rId19"/>
    <p:sldLayoutId id="2147483672" r:id="rId20"/>
    <p:sldLayoutId id="2147483665" r:id="rId21"/>
    <p:sldLayoutId id="2147483657" r:id="rId22"/>
    <p:sldLayoutId id="2147483673" r:id="rId23"/>
    <p:sldLayoutId id="2147483666" r:id="rId24"/>
    <p:sldLayoutId id="2147483667" r:id="rId2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Recent Enforcement Efforts in the United States: A Call to Action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Enforcement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What? January 2</a:t>
            </a:r>
            <a:r>
              <a:rPr lang="en-US" baseline="30000" dirty="0" smtClean="0"/>
              <a:t>nd</a:t>
            </a:r>
            <a:r>
              <a:rPr lang="en-US" dirty="0" smtClean="0"/>
              <a:t>-4</a:t>
            </a:r>
            <a:r>
              <a:rPr lang="en-US" baseline="30000" dirty="0" smtClean="0"/>
              <a:t>th</a:t>
            </a:r>
            <a:r>
              <a:rPr lang="en-US" dirty="0" smtClean="0"/>
              <a:t> ICE apprehended 121 individuals in Texas, North Carolina, Georgia </a:t>
            </a:r>
          </a:p>
          <a:p>
            <a:r>
              <a:rPr lang="en-US" dirty="0"/>
              <a:t>Who? – </a:t>
            </a:r>
            <a:r>
              <a:rPr lang="en-US" dirty="0" smtClean="0"/>
              <a:t>Mostly </a:t>
            </a:r>
            <a:r>
              <a:rPr lang="en-US" dirty="0"/>
              <a:t>mothers who had final orders of </a:t>
            </a:r>
            <a:r>
              <a:rPr lang="en-US" dirty="0" smtClean="0"/>
              <a:t>removal who had arrived after 1/1/2014</a:t>
            </a:r>
            <a:endParaRPr lang="en-US" dirty="0"/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Enforce the laws?</a:t>
            </a:r>
          </a:p>
          <a:p>
            <a:pPr lvl="1"/>
            <a:r>
              <a:rPr lang="en-US" dirty="0" smtClean="0"/>
              <a:t>Deter migration?</a:t>
            </a:r>
          </a:p>
          <a:p>
            <a:r>
              <a:rPr lang="en-US" dirty="0" smtClean="0"/>
              <a:t>What’s next? 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869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Due Process Concerns Exist for These Families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January 2016: CARA appeals 12 enforcement cases to BIA and wins stays of deportation for 33 people</a:t>
            </a:r>
          </a:p>
          <a:p>
            <a:r>
              <a:rPr lang="en-US" dirty="0" smtClean="0"/>
              <a:t>January 26: Southern Poverty Law Center finds problems with many of the efforts</a:t>
            </a:r>
            <a:endParaRPr lang="en-US" dirty="0"/>
          </a:p>
          <a:p>
            <a:r>
              <a:rPr lang="en-US" dirty="0" smtClean="0"/>
              <a:t>January 28: Women write letters to President Obama</a:t>
            </a:r>
          </a:p>
        </p:txBody>
      </p:sp>
    </p:spTree>
    <p:extLst>
      <p:ext uri="{BB962C8B-B14F-4D97-AF65-F5344CB8AC3E}">
        <p14:creationId xmlns:p14="http://schemas.microsoft.com/office/powerpoint/2010/main" val="3588319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Motivation for the Actions?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Policy Guidance</a:t>
            </a:r>
            <a:r>
              <a:rPr lang="en-US" dirty="0"/>
              <a:t>: </a:t>
            </a:r>
            <a:r>
              <a:rPr lang="en-US" dirty="0" smtClean="0"/>
              <a:t>DHS Policies </a:t>
            </a:r>
            <a:r>
              <a:rPr lang="en-US" dirty="0"/>
              <a:t>for the Apprehension, Detention and Removal of Undocumented </a:t>
            </a:r>
            <a:r>
              <a:rPr lang="en-US" dirty="0" smtClean="0"/>
              <a:t>Immigrants Memo-11/20/2014</a:t>
            </a:r>
          </a:p>
          <a:p>
            <a:r>
              <a:rPr lang="en-US" dirty="0" smtClean="0"/>
              <a:t>Political Reasoning?</a:t>
            </a:r>
          </a:p>
          <a:p>
            <a:r>
              <a:rPr lang="en-US" dirty="0" smtClean="0"/>
              <a:t>Timing Rationale?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988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A Target?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If you don’t fall into one of the three categories </a:t>
            </a:r>
            <a:r>
              <a:rPr lang="en-US" dirty="0" smtClean="0"/>
              <a:t>identified by </a:t>
            </a:r>
            <a:r>
              <a:rPr lang="en-US" dirty="0"/>
              <a:t>the government as priorities for deportation, there is </a:t>
            </a:r>
            <a:r>
              <a:rPr lang="en-US" dirty="0" smtClean="0"/>
              <a:t>less chance </a:t>
            </a:r>
            <a:r>
              <a:rPr lang="en-US" dirty="0"/>
              <a:t>that ICE will pick you up to deport you</a:t>
            </a:r>
            <a:r>
              <a:rPr lang="en-US" dirty="0" smtClean="0"/>
              <a:t>.</a:t>
            </a:r>
          </a:p>
          <a:p>
            <a:r>
              <a:rPr lang="en-US" dirty="0" smtClean="0"/>
              <a:t> However, DHS </a:t>
            </a:r>
            <a:r>
              <a:rPr lang="en-US" dirty="0"/>
              <a:t>has said that there will be more deportations, in </a:t>
            </a:r>
            <a:r>
              <a:rPr lang="en-US" dirty="0" smtClean="0"/>
              <a:t>keeping with </a:t>
            </a:r>
            <a:r>
              <a:rPr lang="en-US" dirty="0"/>
              <a:t>these priorities President Barack Obama established:</a:t>
            </a:r>
          </a:p>
          <a:p>
            <a:pPr marL="914400" lvl="1" indent="-514350">
              <a:buAutoNum type="arabicPeriod"/>
            </a:pPr>
            <a:r>
              <a:rPr lang="en-US" dirty="0" smtClean="0"/>
              <a:t>People </a:t>
            </a:r>
            <a:r>
              <a:rPr lang="en-US" dirty="0"/>
              <a:t>who are considered a threat to national </a:t>
            </a:r>
            <a:r>
              <a:rPr lang="en-US" dirty="0" smtClean="0"/>
              <a:t>security, to </a:t>
            </a:r>
            <a:r>
              <a:rPr lang="en-US" dirty="0"/>
              <a:t>border security, or who have been convicted of </a:t>
            </a:r>
            <a:r>
              <a:rPr lang="en-US" dirty="0" smtClean="0"/>
              <a:t>serious crimes</a:t>
            </a:r>
            <a:r>
              <a:rPr lang="en-US" dirty="0"/>
              <a:t>, such as participation in a </a:t>
            </a:r>
            <a:r>
              <a:rPr lang="en-US" dirty="0" smtClean="0"/>
              <a:t>gang.</a:t>
            </a:r>
          </a:p>
          <a:p>
            <a:pPr marL="914400" lvl="1" indent="-514350">
              <a:buAutoNum type="arabicPeriod"/>
            </a:pPr>
            <a:r>
              <a:rPr lang="en-US" dirty="0" smtClean="0"/>
              <a:t>People </a:t>
            </a:r>
            <a:r>
              <a:rPr lang="en-US" dirty="0"/>
              <a:t>who have been convicted of specific types </a:t>
            </a:r>
            <a:r>
              <a:rPr lang="en-US" dirty="0" smtClean="0"/>
              <a:t>of other </a:t>
            </a:r>
            <a:r>
              <a:rPr lang="en-US" dirty="0"/>
              <a:t>crimes, such as drug trafficking or sexual abuse</a:t>
            </a:r>
            <a:r>
              <a:rPr lang="en-US" dirty="0" smtClean="0"/>
              <a:t>.</a:t>
            </a:r>
          </a:p>
          <a:p>
            <a:pPr marL="914400" lvl="1" indent="-514350">
              <a:buAutoNum type="arabicPeriod"/>
            </a:pPr>
            <a:r>
              <a:rPr lang="en-US" dirty="0" smtClean="0"/>
              <a:t> </a:t>
            </a:r>
            <a:r>
              <a:rPr lang="en-US" dirty="0"/>
              <a:t>People who were issued deportation orders after Jan. </a:t>
            </a:r>
            <a:r>
              <a:rPr lang="en-US" dirty="0" smtClean="0"/>
              <a:t>1, 2014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9578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Reduce Your Risk of Being Deported?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If </a:t>
            </a:r>
            <a:r>
              <a:rPr lang="en-US" dirty="0"/>
              <a:t>you are in the process of seeking asylum or any </a:t>
            </a:r>
            <a:r>
              <a:rPr lang="en-US" dirty="0" smtClean="0"/>
              <a:t>other type </a:t>
            </a:r>
            <a:r>
              <a:rPr lang="en-US" dirty="0"/>
              <a:t>of legal status, continue to go to appointments </a:t>
            </a:r>
            <a:r>
              <a:rPr lang="en-US" dirty="0" smtClean="0"/>
              <a:t>with immigration </a:t>
            </a:r>
            <a:r>
              <a:rPr lang="en-US" dirty="0"/>
              <a:t>authorities and </a:t>
            </a:r>
            <a:r>
              <a:rPr lang="en-US" dirty="0" smtClean="0"/>
              <a:t>judges.</a:t>
            </a:r>
          </a:p>
          <a:p>
            <a:r>
              <a:rPr lang="en-US" dirty="0" smtClean="0"/>
              <a:t>If </a:t>
            </a:r>
            <a:r>
              <a:rPr lang="en-US" dirty="0"/>
              <a:t>you move, be sure you notify ICE and the </a:t>
            </a:r>
            <a:r>
              <a:rPr lang="en-US" dirty="0" smtClean="0"/>
              <a:t>Executive Office </a:t>
            </a:r>
            <a:r>
              <a:rPr lang="en-US" dirty="0"/>
              <a:t>for Immigration </a:t>
            </a:r>
            <a:r>
              <a:rPr lang="en-US" dirty="0" smtClean="0"/>
              <a:t>Review.</a:t>
            </a:r>
          </a:p>
          <a:p>
            <a:r>
              <a:rPr lang="en-US" dirty="0" smtClean="0"/>
              <a:t>Don’t </a:t>
            </a:r>
            <a:r>
              <a:rPr lang="en-US" dirty="0"/>
              <a:t>break the </a:t>
            </a:r>
            <a:r>
              <a:rPr lang="en-US" dirty="0" smtClean="0"/>
              <a:t>law.</a:t>
            </a:r>
          </a:p>
          <a:p>
            <a:r>
              <a:rPr lang="en-US" dirty="0" smtClean="0"/>
              <a:t>If </a:t>
            </a:r>
            <a:r>
              <a:rPr lang="en-US" dirty="0"/>
              <a:t>you haven’t spoken to a qualified attorney or </a:t>
            </a:r>
            <a:r>
              <a:rPr lang="en-US" dirty="0" smtClean="0"/>
              <a:t>BIA accredited </a:t>
            </a:r>
            <a:r>
              <a:rPr lang="en-US" dirty="0"/>
              <a:t>representative about your legal status, </a:t>
            </a:r>
            <a:r>
              <a:rPr lang="en-US" dirty="0" smtClean="0"/>
              <a:t>seek help </a:t>
            </a:r>
            <a:r>
              <a:rPr lang="en-US" dirty="0"/>
              <a:t>from one. You may learn there are options </a:t>
            </a:r>
            <a:r>
              <a:rPr lang="en-US" dirty="0" smtClean="0"/>
              <a:t>for improving </a:t>
            </a:r>
            <a:r>
              <a:rPr lang="en-US" dirty="0"/>
              <a:t>your legal situation. Find a local </a:t>
            </a:r>
            <a:r>
              <a:rPr lang="en-US" dirty="0" smtClean="0"/>
              <a:t>CLINIC affiliate </a:t>
            </a:r>
            <a:r>
              <a:rPr lang="en-US" dirty="0"/>
              <a:t>here: www.cliniclegal.org/affiliates/directory.</a:t>
            </a:r>
          </a:p>
        </p:txBody>
      </p:sp>
    </p:spTree>
    <p:extLst>
      <p:ext uri="{BB962C8B-B14F-4D97-AF65-F5344CB8AC3E}">
        <p14:creationId xmlns:p14="http://schemas.microsoft.com/office/powerpoint/2010/main" val="3071721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 Your Rights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Do </a:t>
            </a:r>
            <a:r>
              <a:rPr lang="en-US" dirty="0"/>
              <a:t>not open the door to immigration agents or </a:t>
            </a:r>
            <a:r>
              <a:rPr lang="en-US" dirty="0" smtClean="0"/>
              <a:t>police unless </a:t>
            </a:r>
            <a:r>
              <a:rPr lang="en-US" dirty="0"/>
              <a:t>they have a legal document with your name on </a:t>
            </a:r>
            <a:r>
              <a:rPr lang="en-US" dirty="0" smtClean="0"/>
              <a:t>it.</a:t>
            </a:r>
          </a:p>
          <a:p>
            <a:r>
              <a:rPr lang="en-US" dirty="0" smtClean="0"/>
              <a:t>Ask </a:t>
            </a:r>
            <a:r>
              <a:rPr lang="en-US" dirty="0"/>
              <a:t>them to slip it under the door before you admit </a:t>
            </a:r>
            <a:r>
              <a:rPr lang="en-US" dirty="0" smtClean="0"/>
              <a:t>them.</a:t>
            </a:r>
          </a:p>
          <a:p>
            <a:r>
              <a:rPr lang="en-US" dirty="0" smtClean="0"/>
              <a:t>Tell </a:t>
            </a:r>
            <a:r>
              <a:rPr lang="en-US" dirty="0"/>
              <a:t>your children not to open the </a:t>
            </a:r>
            <a:r>
              <a:rPr lang="en-US" dirty="0" smtClean="0"/>
              <a:t>door.</a:t>
            </a:r>
          </a:p>
          <a:p>
            <a:r>
              <a:rPr lang="en-US" dirty="0" smtClean="0"/>
              <a:t>Remain </a:t>
            </a:r>
            <a:r>
              <a:rPr lang="en-US" dirty="0"/>
              <a:t>silent. You do not have to answer their </a:t>
            </a:r>
            <a:r>
              <a:rPr lang="en-US" dirty="0" smtClean="0"/>
              <a:t>questions.</a:t>
            </a:r>
          </a:p>
          <a:p>
            <a:r>
              <a:rPr lang="en-US" dirty="0" smtClean="0"/>
              <a:t>Do </a:t>
            </a:r>
            <a:r>
              <a:rPr lang="en-US" dirty="0"/>
              <a:t>not sign anything and ask to speak with an </a:t>
            </a:r>
            <a:r>
              <a:rPr lang="en-US" dirty="0" smtClean="0"/>
              <a:t>attorney or </a:t>
            </a:r>
            <a:r>
              <a:rPr lang="en-US" dirty="0"/>
              <a:t>legal representative.</a:t>
            </a:r>
          </a:p>
        </p:txBody>
      </p:sp>
    </p:spTree>
    <p:extLst>
      <p:ext uri="{BB962C8B-B14F-4D97-AF65-F5344CB8AC3E}">
        <p14:creationId xmlns:p14="http://schemas.microsoft.com/office/powerpoint/2010/main" val="2285707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Advocacy to End Family Detention and Stop Enforcement Actions Against Families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en-US" dirty="0" smtClean="0"/>
              <a:t>Policy Ask: Tell the White House:</a:t>
            </a:r>
          </a:p>
          <a:p>
            <a:pPr marL="857250" lvl="1" indent="-457200"/>
            <a:r>
              <a:rPr lang="en-US" dirty="0" smtClean="0"/>
              <a:t> STOP DETAINING FAMILIES</a:t>
            </a:r>
          </a:p>
          <a:p>
            <a:pPr marL="857250" lvl="1" indent="-457200"/>
            <a:r>
              <a:rPr lang="en-US" dirty="0"/>
              <a:t> </a:t>
            </a:r>
            <a:r>
              <a:rPr lang="en-US" dirty="0" smtClean="0"/>
              <a:t>STOP TARGETING FAMILIES</a:t>
            </a:r>
          </a:p>
          <a:p>
            <a:pPr marL="514350" indent="-514350">
              <a:buAutoNum type="arabicParenR"/>
            </a:pPr>
            <a:r>
              <a:rPr lang="en-US" dirty="0" smtClean="0"/>
              <a:t>Community Ask: Work to Assist These Families in Your Community- Welcome, Accompaniment, Legal Services</a:t>
            </a:r>
          </a:p>
          <a:p>
            <a:pPr marL="514350" indent="-514350">
              <a:buAutoNum type="arabicParenR"/>
            </a:pPr>
            <a:r>
              <a:rPr lang="en-US" dirty="0" smtClean="0"/>
              <a:t>Awareness Ask: Educate your fellow parishioners about recent enforcement actions</a:t>
            </a:r>
          </a:p>
          <a:p>
            <a:pPr marL="514350" indent="-514350">
              <a:buAutoNum type="arabicParenR"/>
            </a:pPr>
            <a:endParaRPr lang="en-US" dirty="0" smtClean="0"/>
          </a:p>
          <a:p>
            <a:pPr marL="514350" indent="-514350">
              <a:buAutoNum type="arabicParenR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50073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Ashley Feasley, Director of Advocacy afeasley@cliniclegal.org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899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A2155"/>
      </a:dk2>
      <a:lt2>
        <a:srgbClr val="D8D8D8"/>
      </a:lt2>
      <a:accent1>
        <a:srgbClr val="1A2155"/>
      </a:accent1>
      <a:accent2>
        <a:srgbClr val="009AA6"/>
      </a:accent2>
      <a:accent3>
        <a:srgbClr val="77216F"/>
      </a:accent3>
      <a:accent4>
        <a:srgbClr val="69923A"/>
      </a:accent4>
      <a:accent5>
        <a:srgbClr val="4BACC6"/>
      </a:accent5>
      <a:accent6>
        <a:srgbClr val="E98300"/>
      </a:accent6>
      <a:hlink>
        <a:srgbClr val="009A9C"/>
      </a:hlink>
      <a:folHlink>
        <a:srgbClr val="7721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1415</TotalTime>
  <Words>493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Recent Enforcement Actions</vt:lpstr>
      <vt:lpstr> Due Process Concerns Exist for These Families  </vt:lpstr>
      <vt:lpstr>What Is Motivation for the Actions?</vt:lpstr>
      <vt:lpstr>Who Is A Target?</vt:lpstr>
      <vt:lpstr>How to Reduce Your Risk of Being Deported?</vt:lpstr>
      <vt:lpstr>Know Your Rights </vt:lpstr>
      <vt:lpstr>Advocacy to End Family Detention and Stop Enforcement Actions Against Families </vt:lpstr>
      <vt:lpstr>Questions</vt:lpstr>
    </vt:vector>
  </TitlesOfParts>
  <Company>CLINIC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mfordice</dc:creator>
  <cp:lastModifiedBy>Michael Hyland</cp:lastModifiedBy>
  <cp:revision>55</cp:revision>
  <dcterms:created xsi:type="dcterms:W3CDTF">2014-11-10T18:13:25Z</dcterms:created>
  <dcterms:modified xsi:type="dcterms:W3CDTF">2016-02-09T15:36:06Z</dcterms:modified>
</cp:coreProperties>
</file>