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omments/comment1.xml" ContentType="application/vnd.openxmlformats-officedocument.presentationml.comments+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4"/>
  </p:sldMasterIdLst>
  <p:notesMasterIdLst>
    <p:notesMasterId r:id="rId19"/>
  </p:notesMasterIdLst>
  <p:sldIdLst>
    <p:sldId id="256" r:id="rId5"/>
    <p:sldId id="257" r:id="rId6"/>
    <p:sldId id="259" r:id="rId7"/>
    <p:sldId id="258" r:id="rId8"/>
    <p:sldId id="265" r:id="rId9"/>
    <p:sldId id="266" r:id="rId10"/>
    <p:sldId id="264" r:id="rId11"/>
    <p:sldId id="263" r:id="rId12"/>
    <p:sldId id="261" r:id="rId13"/>
    <p:sldId id="262" r:id="rId14"/>
    <p:sldId id="260" r:id="rId15"/>
    <p:sldId id="268" r:id="rId16"/>
    <p:sldId id="269" r:id="rId17"/>
    <p:sldId id="270"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iviana Westbrook" initials="VW" lastIdx="1" clrIdx="0">
    <p:extLst>
      <p:ext uri="{19B8F6BF-5375-455C-9EA6-DF929625EA0E}">
        <p15:presenceInfo xmlns:p15="http://schemas.microsoft.com/office/powerpoint/2012/main" userId="S-1-5-21-1150969334-247940888-441284377-977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89" autoAdjust="0"/>
    <p:restoredTop sz="94660"/>
  </p:normalViewPr>
  <p:slideViewPr>
    <p:cSldViewPr snapToGrid="0">
      <p:cViewPr varScale="1">
        <p:scale>
          <a:sx n="84" d="100"/>
          <a:sy n="84" d="100"/>
        </p:scale>
        <p:origin x="90" y="510"/>
      </p:cViewPr>
      <p:guideLst/>
    </p:cSldViewPr>
  </p:slideViewPr>
  <p:notesTextViewPr>
    <p:cViewPr>
      <p:scale>
        <a:sx n="1" d="1"/>
        <a:sy n="1" d="1"/>
      </p:scale>
      <p:origin x="0" y="0"/>
    </p:cViewPr>
  </p:notesTextViewPr>
  <p:notesViewPr>
    <p:cSldViewPr snapToGrid="0">
      <p:cViewPr varScale="1">
        <p:scale>
          <a:sx n="124" d="100"/>
          <a:sy n="124" d="100"/>
        </p:scale>
        <p:origin x="2424"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12-16T03:55:08.215" idx="1">
    <p:pos x="10" y="10"/>
    <p:text/>
    <p:extLst>
      <p:ext uri="{C676402C-5697-4E1C-873F-D02D1690AC5C}">
        <p15:threadingInfo xmlns:p15="http://schemas.microsoft.com/office/powerpoint/2012/main" timeZoneBias="30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3911E6-F1A3-4812-9691-6ECB89CDF146}" type="datetimeFigureOut">
              <a:rPr lang="en-US" smtClean="0"/>
              <a:t>2/7/2022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F93A41-25A7-4DAA-B604-75DC823FF355}" type="slidenum">
              <a:rPr lang="en-US" smtClean="0"/>
              <a:t>‹#›</a:t>
            </a:fld>
            <a:endParaRPr lang="en-US"/>
          </a:p>
        </p:txBody>
      </p:sp>
    </p:spTree>
    <p:extLst>
      <p:ext uri="{BB962C8B-B14F-4D97-AF65-F5344CB8AC3E}">
        <p14:creationId xmlns:p14="http://schemas.microsoft.com/office/powerpoint/2010/main" val="22231147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Training is for Certifiers – but this presentation is for Community Based Organizations, or CBOs, and Others to use in Training (Certifiers are welcome</a:t>
            </a:r>
            <a:r>
              <a:rPr lang="en-US" baseline="0" dirty="0" smtClean="0"/>
              <a:t> to use it as well but it is important for certifiers and CBOs to discuss any concerns, challenges, questions, etc.)</a:t>
            </a:r>
            <a:endParaRPr lang="en-US" dirty="0"/>
          </a:p>
        </p:txBody>
      </p:sp>
      <p:sp>
        <p:nvSpPr>
          <p:cNvPr id="4" name="Slide Number Placeholder 3"/>
          <p:cNvSpPr>
            <a:spLocks noGrp="1"/>
          </p:cNvSpPr>
          <p:nvPr>
            <p:ph type="sldNum" sz="quarter" idx="10"/>
          </p:nvPr>
        </p:nvSpPr>
        <p:spPr/>
        <p:txBody>
          <a:bodyPr/>
          <a:lstStyle/>
          <a:p>
            <a:fld id="{81F93A41-25A7-4DAA-B604-75DC823FF355}" type="slidenum">
              <a:rPr lang="en-US" smtClean="0"/>
              <a:t>1</a:t>
            </a:fld>
            <a:endParaRPr lang="en-US"/>
          </a:p>
        </p:txBody>
      </p:sp>
    </p:spTree>
    <p:extLst>
      <p:ext uri="{BB962C8B-B14F-4D97-AF65-F5344CB8AC3E}">
        <p14:creationId xmlns:p14="http://schemas.microsoft.com/office/powerpoint/2010/main" val="39092889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State’s Attorney (or parallel office in your state) will often want to wait to certify until after the case is closed.  They are</a:t>
            </a:r>
            <a:r>
              <a:rPr lang="en-US" baseline="0" dirty="0" smtClean="0"/>
              <a:t> always wary of the Defense Attorney trying to use U visa certification to show that the immigrant victim was “incentivized” to report the crime.  Unfortunately, many times cases are postponed time and time again – particularly during this pandemic.  Immigrant victims should not be penalized because of this.  It is important to discuss concerns with certifiers but at the end of the day, if there is a law, it needs to be followed.</a:t>
            </a:r>
            <a:endParaRPr lang="en-US" dirty="0"/>
          </a:p>
        </p:txBody>
      </p:sp>
      <p:sp>
        <p:nvSpPr>
          <p:cNvPr id="4" name="Slide Number Placeholder 3"/>
          <p:cNvSpPr>
            <a:spLocks noGrp="1"/>
          </p:cNvSpPr>
          <p:nvPr>
            <p:ph type="sldNum" sz="quarter" idx="10"/>
          </p:nvPr>
        </p:nvSpPr>
        <p:spPr/>
        <p:txBody>
          <a:bodyPr/>
          <a:lstStyle/>
          <a:p>
            <a:fld id="{81F93A41-25A7-4DAA-B604-75DC823FF355}" type="slidenum">
              <a:rPr lang="en-US" smtClean="0"/>
              <a:t>7</a:t>
            </a:fld>
            <a:endParaRPr lang="en-US"/>
          </a:p>
        </p:txBody>
      </p:sp>
    </p:spTree>
    <p:extLst>
      <p:ext uri="{BB962C8B-B14F-4D97-AF65-F5344CB8AC3E}">
        <p14:creationId xmlns:p14="http://schemas.microsoft.com/office/powerpoint/2010/main" val="2937880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Cite the law, the date the law was enacted, the date it goes into effect.  Discuss any</a:t>
            </a:r>
            <a:r>
              <a:rPr lang="en-US" baseline="0" dirty="0" smtClean="0"/>
              <a:t> additional challenges that were seen in your particular state regarding U visa certification. </a:t>
            </a:r>
            <a:endParaRPr lang="en-US" dirty="0"/>
          </a:p>
        </p:txBody>
      </p:sp>
      <p:sp>
        <p:nvSpPr>
          <p:cNvPr id="4" name="Slide Number Placeholder 3"/>
          <p:cNvSpPr>
            <a:spLocks noGrp="1"/>
          </p:cNvSpPr>
          <p:nvPr>
            <p:ph type="sldNum" sz="quarter" idx="10"/>
          </p:nvPr>
        </p:nvSpPr>
        <p:spPr/>
        <p:txBody>
          <a:bodyPr/>
          <a:lstStyle/>
          <a:p>
            <a:fld id="{81F93A41-25A7-4DAA-B604-75DC823FF355}" type="slidenum">
              <a:rPr lang="en-US" smtClean="0"/>
              <a:t>10</a:t>
            </a:fld>
            <a:endParaRPr lang="en-US"/>
          </a:p>
        </p:txBody>
      </p:sp>
    </p:spTree>
    <p:extLst>
      <p:ext uri="{BB962C8B-B14F-4D97-AF65-F5344CB8AC3E}">
        <p14:creationId xmlns:p14="http://schemas.microsoft.com/office/powerpoint/2010/main" val="12458252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the page where you should enter</a:t>
            </a:r>
            <a:r>
              <a:rPr lang="en-US" baseline="0" dirty="0" smtClean="0"/>
              <a:t> your state’s specific law information.  It is very important that you discuss why these provisions are important (any previous issues that needed to be remedied).  Stress the turnaround time and distinguish it from the expedited turnaround time.  Be sure to give examples as to what may qualify for a quicker certification. </a:t>
            </a:r>
            <a:endParaRPr lang="en-US" dirty="0"/>
          </a:p>
        </p:txBody>
      </p:sp>
      <p:sp>
        <p:nvSpPr>
          <p:cNvPr id="4" name="Slide Number Placeholder 3"/>
          <p:cNvSpPr>
            <a:spLocks noGrp="1"/>
          </p:cNvSpPr>
          <p:nvPr>
            <p:ph type="sldNum" sz="quarter" idx="10"/>
          </p:nvPr>
        </p:nvSpPr>
        <p:spPr/>
        <p:txBody>
          <a:bodyPr/>
          <a:lstStyle/>
          <a:p>
            <a:fld id="{81F93A41-25A7-4DAA-B604-75DC823FF355}" type="slidenum">
              <a:rPr lang="en-US" smtClean="0"/>
              <a:t>11</a:t>
            </a:fld>
            <a:endParaRPr lang="en-US"/>
          </a:p>
        </p:txBody>
      </p:sp>
    </p:spTree>
    <p:extLst>
      <p:ext uri="{BB962C8B-B14F-4D97-AF65-F5344CB8AC3E}">
        <p14:creationId xmlns:p14="http://schemas.microsoft.com/office/powerpoint/2010/main" val="37462267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you are able,</a:t>
            </a:r>
            <a:r>
              <a:rPr lang="en-US" baseline="0" dirty="0" smtClean="0"/>
              <a:t> offer yourself as a resource for such training so law enforcement already has someone to contact.  If your organization does not have the capacity, then please reach out to stateandlocaladvocacy@cliniclegal.org.  CLINIC’s State and Local Project engages in this education.</a:t>
            </a:r>
            <a:endParaRPr lang="en-US" dirty="0"/>
          </a:p>
        </p:txBody>
      </p:sp>
      <p:sp>
        <p:nvSpPr>
          <p:cNvPr id="4" name="Slide Number Placeholder 3"/>
          <p:cNvSpPr>
            <a:spLocks noGrp="1"/>
          </p:cNvSpPr>
          <p:nvPr>
            <p:ph type="sldNum" sz="quarter" idx="10"/>
          </p:nvPr>
        </p:nvSpPr>
        <p:spPr/>
        <p:txBody>
          <a:bodyPr/>
          <a:lstStyle/>
          <a:p>
            <a:fld id="{81F93A41-25A7-4DAA-B604-75DC823FF355}" type="slidenum">
              <a:rPr lang="en-US" smtClean="0"/>
              <a:t>13</a:t>
            </a:fld>
            <a:endParaRPr lang="en-US"/>
          </a:p>
        </p:txBody>
      </p:sp>
    </p:spTree>
    <p:extLst>
      <p:ext uri="{BB962C8B-B14F-4D97-AF65-F5344CB8AC3E}">
        <p14:creationId xmlns:p14="http://schemas.microsoft.com/office/powerpoint/2010/main" val="99076977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2373"/>
            <a:ext cx="12192000" cy="6867027"/>
            <a:chOff x="0" y="-2373"/>
            <a:chExt cx="12192000" cy="6867027"/>
          </a:xfrm>
        </p:grpSpPr>
        <p:sp>
          <p:nvSpPr>
            <p:cNvPr id="8" name="Rectangle 7"/>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rot="5400000">
            <a:off x="10089390" y="1792223"/>
            <a:ext cx="990599" cy="304799"/>
          </a:xfrm>
        </p:spPr>
        <p:txBody>
          <a:bodyPr anchor="t"/>
          <a:lstStyle>
            <a:lvl1pPr algn="l">
              <a:defRPr b="0" i="0">
                <a:solidFill>
                  <a:schemeClr val="bg1"/>
                </a:solidFill>
              </a:defRPr>
            </a:lvl1pPr>
          </a:lstStyle>
          <a:p>
            <a:fld id="{29C4CBEF-8528-4838-B8FB-47AE83C97C99}" type="datetimeFigureOut">
              <a:rPr lang="en-US" smtClean="0"/>
              <a:t>2/7/2022</a:t>
            </a:fld>
            <a:endParaRPr lang="en-US"/>
          </a:p>
        </p:txBody>
      </p:sp>
      <p:sp>
        <p:nvSpPr>
          <p:cNvPr id="5" name="Footer Placeholder 4"/>
          <p:cNvSpPr>
            <a:spLocks noGrp="1"/>
          </p:cNvSpPr>
          <p:nvPr>
            <p:ph type="ftr" sz="quarter" idx="11"/>
          </p:nvPr>
        </p:nvSpPr>
        <p:spPr>
          <a:xfrm rot="5400000">
            <a:off x="8959592" y="3226820"/>
            <a:ext cx="3859795" cy="304801"/>
          </a:xfrm>
        </p:spPr>
        <p:txBody>
          <a:bodyPr/>
          <a:lstStyle>
            <a:lvl1pPr>
              <a:defRPr b="0" i="0">
                <a:solidFill>
                  <a:schemeClr val="bg1"/>
                </a:solidFill>
              </a:defRPr>
            </a:lvl1pPr>
          </a:lstStyle>
          <a:p>
            <a:endParaRPr lang="en-US"/>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52EE4EB4-0E0D-4A93-8AFD-E7B9A696461C}" type="slidenum">
              <a:rPr lang="en-US" smtClean="0"/>
              <a:t>‹#›</a:t>
            </a:fld>
            <a:endParaRPr lang="en-US"/>
          </a:p>
        </p:txBody>
      </p:sp>
    </p:spTree>
    <p:extLst>
      <p:ext uri="{BB962C8B-B14F-4D97-AF65-F5344CB8AC3E}">
        <p14:creationId xmlns:p14="http://schemas.microsoft.com/office/powerpoint/2010/main" val="177867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6674"/>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6" y="5536665"/>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29C4CBEF-8528-4838-B8FB-47AE83C97C99}" type="datetimeFigureOut">
              <a:rPr lang="en-US" smtClean="0"/>
              <a:t>2/7/2022</a:t>
            </a:fld>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52EE4EB4-0E0D-4A93-8AFD-E7B9A696461C}" type="slidenum">
              <a:rPr lang="en-US" smtClean="0"/>
              <a:t>‹#›</a:t>
            </a:fld>
            <a:endParaRPr lang="en-US"/>
          </a:p>
        </p:txBody>
      </p:sp>
    </p:spTree>
    <p:extLst>
      <p:ext uri="{BB962C8B-B14F-4D97-AF65-F5344CB8AC3E}">
        <p14:creationId xmlns:p14="http://schemas.microsoft.com/office/powerpoint/2010/main" val="38359831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12" name="Group 11"/>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29C4CBEF-8528-4838-B8FB-47AE83C97C99}" type="datetimeFigureOut">
              <a:rPr lang="en-US" smtClean="0"/>
              <a:t>2/7/2022</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2EE4EB4-0E0D-4A93-8AFD-E7B9A696461C}" type="slidenum">
              <a:rPr lang="en-US" smtClean="0"/>
              <a:t>‹#›</a:t>
            </a:fld>
            <a:endParaRPr lang="en-US"/>
          </a:p>
        </p:txBody>
      </p:sp>
    </p:spTree>
    <p:extLst>
      <p:ext uri="{BB962C8B-B14F-4D97-AF65-F5344CB8AC3E}">
        <p14:creationId xmlns:p14="http://schemas.microsoft.com/office/powerpoint/2010/main" val="5714839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7" name="Group 6"/>
          <p:cNvGrpSpPr/>
          <p:nvPr/>
        </p:nvGrpSpPr>
        <p:grpSpPr>
          <a:xfrm>
            <a:off x="0" y="-2373"/>
            <a:ext cx="12192000" cy="6867027"/>
            <a:chOff x="0" y="-2373"/>
            <a:chExt cx="12192000" cy="6867027"/>
          </a:xfrm>
        </p:grpSpPr>
        <p:sp>
          <p:nvSpPr>
            <p:cNvPr id="15" name="Rectangle 1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3" name="TextBox 12"/>
          <p:cNvSpPr txBox="1"/>
          <p:nvPr/>
        </p:nvSpPr>
        <p:spPr>
          <a:xfrm>
            <a:off x="9719438" y="2631815"/>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9" name="TextBox 8"/>
          <p:cNvSpPr txBox="1"/>
          <p:nvPr/>
        </p:nvSpPr>
        <p:spPr>
          <a:xfrm>
            <a:off x="898295" y="591093"/>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81878" y="980517"/>
            <a:ext cx="8453906" cy="2698249"/>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29C4CBEF-8528-4838-B8FB-47AE83C97C99}" type="datetimeFigureOut">
              <a:rPr lang="en-US" smtClean="0"/>
              <a:t>2/7/2022</a:t>
            </a:fld>
            <a:endParaRPr lang="en-US"/>
          </a:p>
        </p:txBody>
      </p:sp>
      <p:sp>
        <p:nvSpPr>
          <p:cNvPr id="5" name="Footer Placeholder 4"/>
          <p:cNvSpPr>
            <a:spLocks noGrp="1"/>
          </p:cNvSpPr>
          <p:nvPr>
            <p:ph type="ftr" sz="quarter" idx="11"/>
          </p:nvPr>
        </p:nvSpPr>
        <p:spPr/>
        <p:txBody>
          <a:bodyPr/>
          <a:lstStyle/>
          <a:p>
            <a:endParaRPr lang="en-US"/>
          </a:p>
        </p:txBody>
      </p:sp>
      <p:sp>
        <p:nvSpPr>
          <p:cNvPr id="32" name="Rectangle 3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2EE4EB4-0E0D-4A93-8AFD-E7B9A696461C}" type="slidenum">
              <a:rPr lang="en-US" smtClean="0"/>
              <a:t>‹#›</a:t>
            </a:fld>
            <a:endParaRPr lang="en-US"/>
          </a:p>
        </p:txBody>
      </p:sp>
    </p:spTree>
    <p:extLst>
      <p:ext uri="{BB962C8B-B14F-4D97-AF65-F5344CB8AC3E}">
        <p14:creationId xmlns:p14="http://schemas.microsoft.com/office/powerpoint/2010/main" val="22649046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18" name="Group 17"/>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33068"/>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9C4CBEF-8528-4838-B8FB-47AE83C97C99}" type="datetimeFigureOut">
              <a:rPr lang="en-US" smtClean="0"/>
              <a:t>2/7/2022</a:t>
            </a:fld>
            <a:endParaRPr lang="en-US"/>
          </a:p>
        </p:txBody>
      </p:sp>
      <p:sp>
        <p:nvSpPr>
          <p:cNvPr id="5" name="Footer Placeholder 4"/>
          <p:cNvSpPr>
            <a:spLocks noGrp="1"/>
          </p:cNvSpPr>
          <p:nvPr>
            <p:ph type="ftr" sz="quarter" idx="11"/>
          </p:nvPr>
        </p:nvSpPr>
        <p:spPr/>
        <p:txBody>
          <a:bodyPr/>
          <a:lstStyle/>
          <a:p>
            <a:endParaRPr lang="en-US"/>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2EE4EB4-0E0D-4A93-8AFD-E7B9A696461C}" type="slidenum">
              <a:rPr lang="en-US" smtClean="0"/>
              <a:t>‹#›</a:t>
            </a:fld>
            <a:endParaRPr lang="en-US"/>
          </a:p>
        </p:txBody>
      </p:sp>
    </p:spTree>
    <p:extLst>
      <p:ext uri="{BB962C8B-B14F-4D97-AF65-F5344CB8AC3E}">
        <p14:creationId xmlns:p14="http://schemas.microsoft.com/office/powerpoint/2010/main" val="42484925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172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1154954" y="3193561"/>
            <a:ext cx="3129168" cy="28334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12721" y="2603502"/>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4512721" y="3193561"/>
            <a:ext cx="3145380" cy="28334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886700" y="2617299"/>
            <a:ext cx="3161029"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886700" y="3193561"/>
            <a:ext cx="3164719" cy="28334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22" name="Straight Connector 21"/>
          <p:cNvCxnSpPr/>
          <p:nvPr/>
        </p:nvCxnSpPr>
        <p:spPr>
          <a:xfrm>
            <a:off x="440397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29C4CBEF-8528-4838-B8FB-47AE83C97C99}" type="datetimeFigureOut">
              <a:rPr lang="en-US" smtClean="0"/>
              <a:t>2/7/2022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2EE4EB4-0E0D-4A93-8AFD-E7B9A696461C}" type="slidenum">
              <a:rPr lang="en-US" smtClean="0"/>
              <a:t>‹#›</a:t>
            </a:fld>
            <a:endParaRPr lang="en-US"/>
          </a:p>
        </p:txBody>
      </p:sp>
    </p:spTree>
    <p:extLst>
      <p:ext uri="{BB962C8B-B14F-4D97-AF65-F5344CB8AC3E}">
        <p14:creationId xmlns:p14="http://schemas.microsoft.com/office/powerpoint/2010/main" val="35582897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2" y="4532845"/>
            <a:ext cx="30504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1334552"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3" y="5109107"/>
            <a:ext cx="3050437"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72537" y="4532846"/>
            <a:ext cx="3046766" cy="651156"/>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4748463" y="2603500"/>
            <a:ext cx="2691241"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68865" y="5184002"/>
            <a:ext cx="3050438" cy="84305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983434" y="4532847"/>
            <a:ext cx="3050438" cy="651154"/>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3434" y="5184001"/>
            <a:ext cx="3050437" cy="84305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4388153" y="2603500"/>
            <a:ext cx="0" cy="3517594"/>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1905" y="2603500"/>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29C4CBEF-8528-4838-B8FB-47AE83C97C99}" type="datetimeFigureOut">
              <a:rPr lang="en-US" smtClean="0"/>
              <a:t>2/7/2022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2EE4EB4-0E0D-4A93-8AFD-E7B9A696461C}" type="slidenum">
              <a:rPr lang="en-US" smtClean="0"/>
              <a:t>‹#›</a:t>
            </a:fld>
            <a:endParaRPr lang="en-US"/>
          </a:p>
        </p:txBody>
      </p:sp>
    </p:spTree>
    <p:extLst>
      <p:ext uri="{BB962C8B-B14F-4D97-AF65-F5344CB8AC3E}">
        <p14:creationId xmlns:p14="http://schemas.microsoft.com/office/powerpoint/2010/main" val="10948160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8"/>
            <a:ext cx="8825660"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9C4CBEF-8528-4838-B8FB-47AE83C97C99}" type="datetimeFigureOut">
              <a:rPr lang="en-US" smtClean="0"/>
              <a:t>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EE4EB4-0E0D-4A93-8AFD-E7B9A696461C}" type="slidenum">
              <a:rPr lang="en-US" smtClean="0"/>
              <a:t>‹#›</a:t>
            </a:fld>
            <a:endParaRPr lang="en-US"/>
          </a:p>
        </p:txBody>
      </p:sp>
    </p:spTree>
    <p:extLst>
      <p:ext uri="{BB962C8B-B14F-4D97-AF65-F5344CB8AC3E}">
        <p14:creationId xmlns:p14="http://schemas.microsoft.com/office/powerpoint/2010/main" val="1442713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8"/>
            <a:ext cx="1413933" cy="4748589"/>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8"/>
            <a:ext cx="6247546" cy="474859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9C4CBEF-8528-4838-B8FB-47AE83C97C99}" type="datetimeFigureOut">
              <a:rPr lang="en-US" smtClean="0"/>
              <a:t>2/7/2022</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2EE4EB4-0E0D-4A93-8AFD-E7B9A696461C}" type="slidenum">
              <a:rPr lang="en-US" smtClean="0"/>
              <a:t>‹#›</a:t>
            </a:fld>
            <a:endParaRPr lang="en-US"/>
          </a:p>
        </p:txBody>
      </p:sp>
    </p:spTree>
    <p:extLst>
      <p:ext uri="{BB962C8B-B14F-4D97-AF65-F5344CB8AC3E}">
        <p14:creationId xmlns:p14="http://schemas.microsoft.com/office/powerpoint/2010/main" val="12323897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9C4CBEF-8528-4838-B8FB-47AE83C97C99}" type="datetimeFigureOut">
              <a:rPr lang="en-US" smtClean="0"/>
              <a:t>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EE4EB4-0E0D-4A93-8AFD-E7B9A696461C}" type="slidenum">
              <a:rPr lang="en-US" smtClean="0"/>
              <a:t>‹#›</a:t>
            </a:fld>
            <a:endParaRPr lang="en-US"/>
          </a:p>
        </p:txBody>
      </p:sp>
    </p:spTree>
    <p:extLst>
      <p:ext uri="{BB962C8B-B14F-4D97-AF65-F5344CB8AC3E}">
        <p14:creationId xmlns:p14="http://schemas.microsoft.com/office/powerpoint/2010/main" val="674894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3" name="Group 12"/>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5"/>
            <a:ext cx="4351023"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8" y="2677644"/>
            <a:ext cx="3755379" cy="2283823"/>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9C4CBEF-8528-4838-B8FB-47AE83C97C99}" type="datetimeFigureOut">
              <a:rPr lang="en-US" smtClean="0"/>
              <a:t>2/7/2022</a:t>
            </a:fld>
            <a:endParaRPr lang="en-US"/>
          </a:p>
        </p:txBody>
      </p:sp>
      <p:sp>
        <p:nvSpPr>
          <p:cNvPr id="5" name="Footer Placeholder 4"/>
          <p:cNvSpPr>
            <a:spLocks noGrp="1"/>
          </p:cNvSpPr>
          <p:nvPr>
            <p:ph type="ftr" sz="quarter" idx="11"/>
          </p:nvPr>
        </p:nvSpPr>
        <p:spPr/>
        <p:txBody>
          <a:bodyPr/>
          <a:lstStyle/>
          <a:p>
            <a:endParaRPr lang="en-US"/>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2EE4EB4-0E0D-4A93-8AFD-E7B9A696461C}" type="slidenum">
              <a:rPr lang="en-US" smtClean="0"/>
              <a:t>‹#›</a:t>
            </a:fld>
            <a:endParaRPr lang="en-US"/>
          </a:p>
        </p:txBody>
      </p:sp>
    </p:spTree>
    <p:extLst>
      <p:ext uri="{BB962C8B-B14F-4D97-AF65-F5344CB8AC3E}">
        <p14:creationId xmlns:p14="http://schemas.microsoft.com/office/powerpoint/2010/main" val="35145403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9C4CBEF-8528-4838-B8FB-47AE83C97C99}" type="datetimeFigureOut">
              <a:rPr lang="en-US" smtClean="0"/>
              <a:t>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EE4EB4-0E0D-4A93-8AFD-E7B9A696461C}" type="slidenum">
              <a:rPr lang="en-US" smtClean="0"/>
              <a:t>‹#›</a:t>
            </a:fld>
            <a:endParaRPr lang="en-US"/>
          </a:p>
        </p:txBody>
      </p:sp>
    </p:spTree>
    <p:extLst>
      <p:ext uri="{BB962C8B-B14F-4D97-AF65-F5344CB8AC3E}">
        <p14:creationId xmlns:p14="http://schemas.microsoft.com/office/powerpoint/2010/main" val="3541130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08710" y="3179762"/>
            <a:ext cx="4825159" cy="2840039"/>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9C4CBEF-8528-4838-B8FB-47AE83C97C99}" type="datetimeFigureOut">
              <a:rPr lang="en-US" smtClean="0"/>
              <a:t>2/7/2022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2EE4EB4-0E0D-4A93-8AFD-E7B9A696461C}" type="slidenum">
              <a:rPr lang="en-US" smtClean="0"/>
              <a:t>‹#›</a:t>
            </a:fld>
            <a:endParaRPr lang="en-US"/>
          </a:p>
        </p:txBody>
      </p:sp>
    </p:spTree>
    <p:extLst>
      <p:ext uri="{BB962C8B-B14F-4D97-AF65-F5344CB8AC3E}">
        <p14:creationId xmlns:p14="http://schemas.microsoft.com/office/powerpoint/2010/main" val="13795909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9C4CBEF-8528-4838-B8FB-47AE83C97C99}" type="datetimeFigureOut">
              <a:rPr lang="en-US" smtClean="0"/>
              <a:t>2/7/2022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2EE4EB4-0E0D-4A93-8AFD-E7B9A696461C}" type="slidenum">
              <a:rPr lang="en-US" smtClean="0"/>
              <a:t>‹#›</a:t>
            </a:fld>
            <a:endParaRPr lang="en-US"/>
          </a:p>
        </p:txBody>
      </p:sp>
    </p:spTree>
    <p:extLst>
      <p:ext uri="{BB962C8B-B14F-4D97-AF65-F5344CB8AC3E}">
        <p14:creationId xmlns:p14="http://schemas.microsoft.com/office/powerpoint/2010/main" val="2867973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C4CBEF-8528-4838-B8FB-47AE83C97C99}" type="datetimeFigureOut">
              <a:rPr lang="en-US" smtClean="0"/>
              <a:t>2/7/2022</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52EE4EB4-0E0D-4A93-8AFD-E7B9A696461C}" type="slidenum">
              <a:rPr lang="en-US" smtClean="0"/>
              <a:t>‹#›</a:t>
            </a:fld>
            <a:endParaRPr lang="en-US"/>
          </a:p>
        </p:txBody>
      </p:sp>
    </p:spTree>
    <p:extLst>
      <p:ext uri="{BB962C8B-B14F-4D97-AF65-F5344CB8AC3E}">
        <p14:creationId xmlns:p14="http://schemas.microsoft.com/office/powerpoint/2010/main" val="2395828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4" name="Group 13"/>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Oval 1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9"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5" y="2895600"/>
            <a:ext cx="2793158" cy="312927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29C4CBEF-8528-4838-B8FB-47AE83C97C99}" type="datetimeFigureOut">
              <a:rPr lang="en-US" smtClean="0"/>
              <a:t>2/7/2022</a:t>
            </a:fld>
            <a:endParaRPr lang="en-US"/>
          </a:p>
        </p:txBody>
      </p:sp>
      <p:sp>
        <p:nvSpPr>
          <p:cNvPr id="6" name="Footer Placeholder 5"/>
          <p:cNvSpPr>
            <a:spLocks noGrp="1"/>
          </p:cNvSpPr>
          <p:nvPr>
            <p:ph type="ftr" sz="quarter" idx="11"/>
          </p:nvPr>
        </p:nvSpPr>
        <p:spPr/>
        <p:txBody>
          <a:bodyPr/>
          <a:lstStyle/>
          <a:p>
            <a:endParaRPr lang="en-US"/>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52EE4EB4-0E0D-4A93-8AFD-E7B9A696461C}" type="slidenum">
              <a:rPr lang="en-US" smtClean="0"/>
              <a:t>‹#›</a:t>
            </a:fld>
            <a:endParaRPr lang="en-US"/>
          </a:p>
        </p:txBody>
      </p:sp>
    </p:spTree>
    <p:extLst>
      <p:ext uri="{BB962C8B-B14F-4D97-AF65-F5344CB8AC3E}">
        <p14:creationId xmlns:p14="http://schemas.microsoft.com/office/powerpoint/2010/main" val="19622402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20" name="Group 19"/>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60" cy="173566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29C4CBEF-8528-4838-B8FB-47AE83C97C99}" type="datetimeFigureOut">
              <a:rPr lang="en-US" smtClean="0"/>
              <a:t>2/7/2022</a:t>
            </a:fld>
            <a:endParaRPr lang="en-US"/>
          </a:p>
        </p:txBody>
      </p:sp>
      <p:sp>
        <p:nvSpPr>
          <p:cNvPr id="6" name="Footer Placeholder 5"/>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52EE4EB4-0E0D-4A93-8AFD-E7B9A696461C}" type="slidenum">
              <a:rPr lang="en-US" smtClean="0"/>
              <a:t>‹#›</a:t>
            </a:fld>
            <a:endParaRPr lang="en-US"/>
          </a:p>
        </p:txBody>
      </p:sp>
    </p:spTree>
    <p:extLst>
      <p:ext uri="{BB962C8B-B14F-4D97-AF65-F5344CB8AC3E}">
        <p14:creationId xmlns:p14="http://schemas.microsoft.com/office/powerpoint/2010/main" val="340428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9" name="Group 8"/>
          <p:cNvGrpSpPr/>
          <p:nvPr/>
        </p:nvGrpSpPr>
        <p:grpSpPr>
          <a:xfrm>
            <a:off x="0" y="-2373"/>
            <a:ext cx="12192000" cy="6867027"/>
            <a:chOff x="0" y="-2373"/>
            <a:chExt cx="12192000" cy="6867027"/>
          </a:xfrm>
        </p:grpSpPr>
        <p:sp>
          <p:nvSpPr>
            <p:cNvPr id="26" name="Rectangle 25"/>
            <p:cNvSpPr/>
            <p:nvPr/>
          </p:nvSpPr>
          <p:spPr>
            <a:xfrm>
              <a:off x="0" y="0"/>
              <a:ext cx="12192000" cy="6858000"/>
            </a:xfrm>
            <a:prstGeom prst="rect">
              <a:avLst/>
            </a:prstGeom>
            <a:blipFill>
              <a:blip r:embed="rId19">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0"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3"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5" y="2603500"/>
            <a:ext cx="8761412" cy="34163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0938" y="6394061"/>
            <a:ext cx="990599" cy="304799"/>
          </a:xfrm>
          <a:prstGeom prst="rect">
            <a:avLst/>
          </a:prstGeom>
        </p:spPr>
        <p:txBody>
          <a:bodyPr vert="horz" lIns="91440" tIns="45720" rIns="91440" bIns="45720" rtlCol="0" anchor="t"/>
          <a:lstStyle>
            <a:lvl1pPr algn="r">
              <a:defRPr sz="1000" b="1" i="0">
                <a:solidFill>
                  <a:schemeClr val="accent1"/>
                </a:solidFill>
              </a:defRPr>
            </a:lvl1pPr>
          </a:lstStyle>
          <a:p>
            <a:fld id="{29C4CBEF-8528-4838-B8FB-47AE83C97C99}" type="datetimeFigureOut">
              <a:rPr lang="en-US" smtClean="0"/>
              <a:t>2/7/2022</a:t>
            </a:fld>
            <a:endParaRPr lang="en-US"/>
          </a:p>
        </p:txBody>
      </p:sp>
      <p:sp>
        <p:nvSpPr>
          <p:cNvPr id="5" name="Footer Placeholder 4"/>
          <p:cNvSpPr>
            <a:spLocks noGrp="1"/>
          </p:cNvSpPr>
          <p:nvPr>
            <p:ph type="ftr" sz="quarter" idx="3"/>
          </p:nvPr>
        </p:nvSpPr>
        <p:spPr>
          <a:xfrm>
            <a:off x="528358" y="6391838"/>
            <a:ext cx="3859795" cy="304801"/>
          </a:xfrm>
          <a:prstGeom prst="rect">
            <a:avLst/>
          </a:prstGeom>
        </p:spPr>
        <p:txBody>
          <a:bodyPr vert="horz" lIns="91440" tIns="45720" rIns="91440" bIns="45720" rtlCol="0" anchor="b"/>
          <a:lstStyle>
            <a:lvl1pPr algn="l">
              <a:defRPr sz="1000" b="1" i="0">
                <a:solidFill>
                  <a:schemeClr val="accent1"/>
                </a:solidFill>
                <a:latin typeface="+mn-lt"/>
              </a:defRPr>
            </a:lvl1pPr>
          </a:lstStyle>
          <a:p>
            <a:endParaRPr lang="en-US"/>
          </a:p>
        </p:txBody>
      </p:sp>
      <p:sp>
        <p:nvSpPr>
          <p:cNvPr id="22" name="Rectangle 2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52EE4EB4-0E0D-4A93-8AFD-E7B9A696461C}" type="slidenum">
              <a:rPr lang="en-US" smtClean="0"/>
              <a:t>‹#›</a:t>
            </a:fld>
            <a:endParaRPr lang="en-US"/>
          </a:p>
        </p:txBody>
      </p:sp>
    </p:spTree>
    <p:extLst>
      <p:ext uri="{BB962C8B-B14F-4D97-AF65-F5344CB8AC3E}">
        <p14:creationId xmlns:p14="http://schemas.microsoft.com/office/powerpoint/2010/main" val="36195401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hyperlink" Target="https://www.uscis.gov/sites/default/files/document/reports/FY20-Immigration-Applications-Made-by-Victims-of-Abuse.pdf" TargetMode="External"/><Relationship Id="rId2" Type="http://schemas.openxmlformats.org/officeDocument/2006/relationships/hyperlink" Target="https://www.uscis.gov/sites/default/files/document/data/I918u_visastatistics_fy2021_qtr4.pdf" TargetMode="Externa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 </a:t>
            </a:r>
            <a:r>
              <a:rPr lang="en-US" dirty="0"/>
              <a:t>Visa Certification Law </a:t>
            </a:r>
          </a:p>
        </p:txBody>
      </p:sp>
      <p:sp>
        <p:nvSpPr>
          <p:cNvPr id="3" name="Subtitle 2"/>
          <p:cNvSpPr>
            <a:spLocks noGrp="1"/>
          </p:cNvSpPr>
          <p:nvPr>
            <p:ph type="subTitle" idx="1"/>
          </p:nvPr>
        </p:nvSpPr>
        <p:spPr/>
        <p:txBody>
          <a:bodyPr/>
          <a:lstStyle/>
          <a:p>
            <a:r>
              <a:rPr lang="en-US" dirty="0"/>
              <a:t>Training for Certifiers</a:t>
            </a:r>
          </a:p>
        </p:txBody>
      </p:sp>
    </p:spTree>
    <p:extLst>
      <p:ext uri="{BB962C8B-B14F-4D97-AF65-F5344CB8AC3E}">
        <p14:creationId xmlns:p14="http://schemas.microsoft.com/office/powerpoint/2010/main" val="12973364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Need for Law Continued…</a:t>
            </a:r>
            <a:endParaRPr lang="en-US" dirty="0"/>
          </a:p>
        </p:txBody>
      </p:sp>
      <p:sp>
        <p:nvSpPr>
          <p:cNvPr id="3" name="Content Placeholder 2"/>
          <p:cNvSpPr>
            <a:spLocks noGrp="1"/>
          </p:cNvSpPr>
          <p:nvPr>
            <p:ph idx="1"/>
          </p:nvPr>
        </p:nvSpPr>
        <p:spPr/>
        <p:txBody>
          <a:bodyPr>
            <a:normAutofit/>
          </a:bodyPr>
          <a:lstStyle/>
          <a:p>
            <a:pPr marL="0" indent="0">
              <a:buNone/>
            </a:pPr>
            <a:endParaRPr lang="en-US" dirty="0"/>
          </a:p>
        </p:txBody>
      </p:sp>
    </p:spTree>
    <p:extLst>
      <p:ext uri="{BB962C8B-B14F-4D97-AF65-F5344CB8AC3E}">
        <p14:creationId xmlns:p14="http://schemas.microsoft.com/office/powerpoint/2010/main" val="27349443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U Visa Certification Law Checklist</a:t>
            </a:r>
            <a:endParaRPr lang="en-US" dirty="0"/>
          </a:p>
        </p:txBody>
      </p:sp>
      <p:sp>
        <p:nvSpPr>
          <p:cNvPr id="5" name="Content Placeholder 4"/>
          <p:cNvSpPr>
            <a:spLocks noGrp="1"/>
          </p:cNvSpPr>
          <p:nvPr>
            <p:ph sz="half" idx="1"/>
          </p:nvPr>
        </p:nvSpPr>
        <p:spPr/>
        <p:txBody>
          <a:bodyPr>
            <a:normAutofit fontScale="40000" lnSpcReduction="20000"/>
          </a:bodyPr>
          <a:lstStyle/>
          <a:p>
            <a:pPr marL="0" indent="0">
              <a:buNone/>
            </a:pPr>
            <a:r>
              <a:rPr lang="en-US" sz="2300" b="1" u="sng" dirty="0"/>
              <a:t>Helpfulness</a:t>
            </a:r>
          </a:p>
          <a:p>
            <a:r>
              <a:rPr lang="en-US" sz="2300" dirty="0"/>
              <a:t> </a:t>
            </a:r>
            <a:r>
              <a:rPr lang="en-US" sz="2300" dirty="0" smtClean="0"/>
              <a:t>A presumption that the victim has been helpful, is helpful, or is likely to be helpful.</a:t>
            </a:r>
          </a:p>
          <a:p>
            <a:pPr marL="0" indent="0">
              <a:buNone/>
            </a:pPr>
            <a:r>
              <a:rPr lang="en-US" sz="2300" b="1" u="sng" dirty="0" smtClean="0"/>
              <a:t>Turnaround Time</a:t>
            </a:r>
            <a:endParaRPr lang="en-US" sz="2300" b="1" u="sng" dirty="0"/>
          </a:p>
          <a:p>
            <a:r>
              <a:rPr lang="en-US" sz="2300" dirty="0"/>
              <a:t> </a:t>
            </a:r>
            <a:r>
              <a:rPr lang="en-US" sz="2300" dirty="0" smtClean="0"/>
              <a:t>Days that it will take for certifier to respond upon receiving the request.</a:t>
            </a:r>
          </a:p>
          <a:p>
            <a:r>
              <a:rPr lang="en-US" sz="2300" dirty="0" smtClean="0"/>
              <a:t>There should also be an expedited turnaround time for those in removal proceedings or with family members who may age out. </a:t>
            </a:r>
            <a:endParaRPr lang="en-US" sz="2300" dirty="0"/>
          </a:p>
          <a:p>
            <a:pPr marL="0" indent="0">
              <a:buNone/>
            </a:pPr>
            <a:r>
              <a:rPr lang="en-US" sz="2300" b="1" u="sng" dirty="0" smtClean="0"/>
              <a:t>Recertification</a:t>
            </a:r>
            <a:endParaRPr lang="en-US" sz="2300" b="1" u="sng" dirty="0"/>
          </a:p>
          <a:p>
            <a:r>
              <a:rPr lang="en-US" sz="2300" dirty="0"/>
              <a:t> A </a:t>
            </a:r>
            <a:r>
              <a:rPr lang="en-US" sz="2300" dirty="0" smtClean="0"/>
              <a:t>clause that should allow for recertification should it be needed, and that also has a turnaround time.</a:t>
            </a:r>
            <a:endParaRPr lang="en-US" sz="2300" dirty="0"/>
          </a:p>
          <a:p>
            <a:pPr marL="0" indent="0">
              <a:buNone/>
            </a:pPr>
            <a:r>
              <a:rPr lang="en-US" sz="2300" b="1" u="sng" dirty="0" smtClean="0"/>
              <a:t>Follow up Requests</a:t>
            </a:r>
            <a:endParaRPr lang="en-US" sz="2300" b="1" u="sng" dirty="0"/>
          </a:p>
          <a:p>
            <a:r>
              <a:rPr lang="en-US" sz="2300" dirty="0"/>
              <a:t> </a:t>
            </a:r>
            <a:r>
              <a:rPr lang="en-US" sz="2300" dirty="0" smtClean="0"/>
              <a:t>Victims and their representatives should be informed of the reasons behind any denial and should be given the opportunity to respond with the appropriate evidence. </a:t>
            </a:r>
          </a:p>
          <a:p>
            <a:pPr marL="0" indent="0">
              <a:buNone/>
            </a:pPr>
            <a:r>
              <a:rPr lang="en-US" sz="2300" b="1" u="sng" dirty="0"/>
              <a:t>Documents</a:t>
            </a:r>
          </a:p>
          <a:p>
            <a:r>
              <a:rPr lang="en-US" sz="2300" dirty="0"/>
              <a:t>Give victim copies of any documents in the possession of the certifying official that shows the harm endured by the victim due to the criminal activity.</a:t>
            </a:r>
          </a:p>
          <a:p>
            <a:endParaRPr lang="en-US" dirty="0"/>
          </a:p>
        </p:txBody>
      </p:sp>
      <p:sp>
        <p:nvSpPr>
          <p:cNvPr id="6" name="Content Placeholder 5"/>
          <p:cNvSpPr>
            <a:spLocks noGrp="1"/>
          </p:cNvSpPr>
          <p:nvPr>
            <p:ph sz="half" idx="2"/>
          </p:nvPr>
        </p:nvSpPr>
        <p:spPr>
          <a:xfrm>
            <a:off x="6208712" y="2603500"/>
            <a:ext cx="4825159" cy="3786542"/>
          </a:xfrm>
        </p:spPr>
        <p:txBody>
          <a:bodyPr>
            <a:noAutofit/>
          </a:bodyPr>
          <a:lstStyle/>
          <a:p>
            <a:pPr marL="0" indent="0">
              <a:buNone/>
            </a:pPr>
            <a:r>
              <a:rPr lang="en-US" sz="900" b="1" u="sng" dirty="0" smtClean="0"/>
              <a:t>Confidentiality Clause</a:t>
            </a:r>
            <a:endParaRPr lang="en-US" sz="900" b="1" u="sng" dirty="0"/>
          </a:p>
          <a:p>
            <a:r>
              <a:rPr lang="en-US" sz="900" dirty="0" smtClean="0"/>
              <a:t>A clause that only allows certifiers to disclose information on the victim in order to comply with federal law, court order, or a discovery obligation in the prosecution of a criminal offense. </a:t>
            </a:r>
          </a:p>
          <a:p>
            <a:pPr marL="0" indent="0">
              <a:buNone/>
            </a:pPr>
            <a:r>
              <a:rPr lang="en-US" sz="900" b="1" u="sng" dirty="0" smtClean="0"/>
              <a:t>Tracking</a:t>
            </a:r>
            <a:endParaRPr lang="en-US" sz="900" b="1" u="sng" dirty="0"/>
          </a:p>
          <a:p>
            <a:r>
              <a:rPr lang="en-US" sz="900" dirty="0" smtClean="0"/>
              <a:t>The number of certification requests should be tracked by the certifiers, along with the number of approvals and denials.</a:t>
            </a:r>
          </a:p>
          <a:p>
            <a:r>
              <a:rPr lang="en-US" sz="900" dirty="0" smtClean="0"/>
              <a:t>This data should be reviewed annually by someone like the State’s Attorney General or the legislature. </a:t>
            </a:r>
          </a:p>
          <a:p>
            <a:pPr marL="0" indent="0">
              <a:buNone/>
            </a:pPr>
            <a:r>
              <a:rPr lang="en-US" sz="900" b="1" u="sng" dirty="0" smtClean="0"/>
              <a:t>Training and Communication with Community-Based Organizations (CBOs)</a:t>
            </a:r>
            <a:endParaRPr lang="en-US" sz="900" b="1" u="sng" dirty="0"/>
          </a:p>
          <a:p>
            <a:r>
              <a:rPr lang="en-US" sz="900" dirty="0" smtClean="0"/>
              <a:t>Certifiers should have regular training to ensure their U Visa certification process/policy is understood.  Such training should be done with CBOs to ensure it is responsive to community needs. </a:t>
            </a:r>
            <a:endParaRPr lang="en-US" sz="900" dirty="0"/>
          </a:p>
          <a:p>
            <a:pPr marL="0" indent="0">
              <a:buNone/>
            </a:pPr>
            <a:r>
              <a:rPr lang="en-US" sz="900" b="1" u="sng" dirty="0" smtClean="0"/>
              <a:t>Accountability</a:t>
            </a:r>
            <a:endParaRPr lang="en-US" sz="900" b="1" u="sng" dirty="0"/>
          </a:p>
          <a:p>
            <a:r>
              <a:rPr lang="en-US" sz="900" dirty="0" smtClean="0"/>
              <a:t>Ways that victim or representative can seek redress if the certifier refuses to certify, and it is believed it should have been.</a:t>
            </a:r>
          </a:p>
          <a:p>
            <a:r>
              <a:rPr lang="en-US" sz="900" dirty="0" smtClean="0"/>
              <a:t>It is important for a court to be able to review these denials and ensure certification occurs for victims who qualify. </a:t>
            </a:r>
            <a:endParaRPr lang="en-US" sz="900" dirty="0"/>
          </a:p>
        </p:txBody>
      </p:sp>
    </p:spTree>
    <p:extLst>
      <p:ext uri="{BB962C8B-B14F-4D97-AF65-F5344CB8AC3E}">
        <p14:creationId xmlns:p14="http://schemas.microsoft.com/office/powerpoint/2010/main" val="22504468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Ramifications of Not Signing Certifications</a:t>
            </a:r>
          </a:p>
        </p:txBody>
      </p:sp>
      <p:sp>
        <p:nvSpPr>
          <p:cNvPr id="5" name="Text Placeholder 4"/>
          <p:cNvSpPr>
            <a:spLocks noGrp="1"/>
          </p:cNvSpPr>
          <p:nvPr>
            <p:ph type="body" idx="1"/>
          </p:nvPr>
        </p:nvSpPr>
        <p:spPr>
          <a:ln>
            <a:noFill/>
          </a:ln>
        </p:spPr>
        <p:txBody>
          <a:bodyPr/>
          <a:lstStyle/>
          <a:p>
            <a:r>
              <a:rPr lang="en-US" b="1" dirty="0">
                <a:solidFill>
                  <a:schemeClr val="tx1"/>
                </a:solidFill>
              </a:rPr>
              <a:t>LACK OF TRUST</a:t>
            </a:r>
          </a:p>
        </p:txBody>
      </p:sp>
      <p:sp>
        <p:nvSpPr>
          <p:cNvPr id="8" name="Text Placeholder 7"/>
          <p:cNvSpPr>
            <a:spLocks noGrp="1"/>
          </p:cNvSpPr>
          <p:nvPr>
            <p:ph type="body" sz="half" idx="15"/>
          </p:nvPr>
        </p:nvSpPr>
        <p:spPr/>
        <p:txBody>
          <a:bodyPr/>
          <a:lstStyle/>
          <a:p>
            <a:pPr marL="285750" indent="-285750">
              <a:buFont typeface="Wingdings" panose="05000000000000000000" pitchFamily="2" charset="2"/>
              <a:buChar char="q"/>
            </a:pPr>
            <a:r>
              <a:rPr lang="en-US" dirty="0"/>
              <a:t>IMMIGRANTS BECOME/REMAIN WARY OF REPORTING CRIMES;</a:t>
            </a:r>
          </a:p>
          <a:p>
            <a:pPr marL="285750" indent="-285750">
              <a:buFont typeface="Wingdings" panose="05000000000000000000" pitchFamily="2" charset="2"/>
              <a:buChar char="q"/>
            </a:pPr>
            <a:r>
              <a:rPr lang="en-US" dirty="0"/>
              <a:t>FEAR EXISTS THAT LAW ENFORCEMENT MAY TURN THEM INTO IMMIGRATION;</a:t>
            </a:r>
          </a:p>
          <a:p>
            <a:pPr marL="285750" indent="-285750">
              <a:buFont typeface="Wingdings" panose="05000000000000000000" pitchFamily="2" charset="2"/>
              <a:buChar char="q"/>
            </a:pPr>
            <a:r>
              <a:rPr lang="en-US" dirty="0"/>
              <a:t>SOMEONE WHO PREVIOUSLY REPORTED, MAY NOT REPORT AGAIN</a:t>
            </a:r>
          </a:p>
        </p:txBody>
      </p:sp>
      <p:sp>
        <p:nvSpPr>
          <p:cNvPr id="6" name="Text Placeholder 5"/>
          <p:cNvSpPr>
            <a:spLocks noGrp="1"/>
          </p:cNvSpPr>
          <p:nvPr>
            <p:ph type="body" sz="quarter" idx="3"/>
          </p:nvPr>
        </p:nvSpPr>
        <p:spPr/>
        <p:txBody>
          <a:bodyPr/>
          <a:lstStyle/>
          <a:p>
            <a:r>
              <a:rPr lang="en-US" b="1" dirty="0">
                <a:solidFill>
                  <a:schemeClr val="tx1"/>
                </a:solidFill>
              </a:rPr>
              <a:t>FAMILY SEPARATION</a:t>
            </a:r>
          </a:p>
        </p:txBody>
      </p:sp>
      <p:sp>
        <p:nvSpPr>
          <p:cNvPr id="9" name="Text Placeholder 8"/>
          <p:cNvSpPr>
            <a:spLocks noGrp="1"/>
          </p:cNvSpPr>
          <p:nvPr>
            <p:ph type="body" sz="half" idx="16"/>
          </p:nvPr>
        </p:nvSpPr>
        <p:spPr/>
        <p:txBody>
          <a:bodyPr/>
          <a:lstStyle/>
          <a:p>
            <a:pPr marL="285750" indent="-285750">
              <a:buFont typeface="Wingdings" panose="05000000000000000000" pitchFamily="2" charset="2"/>
              <a:buChar char="q"/>
            </a:pPr>
            <a:r>
              <a:rPr lang="en-US" dirty="0"/>
              <a:t>VICTIMS OF SEVERE CRIME MAY NOT BE ABLE TO REMAIN IN THE U.S. – OFTENTIMES BEING SEPARATED FROM LOVED ONES</a:t>
            </a:r>
          </a:p>
        </p:txBody>
      </p:sp>
      <p:sp>
        <p:nvSpPr>
          <p:cNvPr id="7" name="Text Placeholder 6"/>
          <p:cNvSpPr>
            <a:spLocks noGrp="1"/>
          </p:cNvSpPr>
          <p:nvPr>
            <p:ph type="body" sz="quarter" idx="13"/>
          </p:nvPr>
        </p:nvSpPr>
        <p:spPr/>
        <p:txBody>
          <a:bodyPr/>
          <a:lstStyle/>
          <a:p>
            <a:pPr algn="ctr"/>
            <a:r>
              <a:rPr lang="en-US" sz="2200" b="1" dirty="0">
                <a:solidFill>
                  <a:schemeClr val="tx1"/>
                </a:solidFill>
              </a:rPr>
              <a:t>IMMIGRANT VICTIMS NOT PROTECTED</a:t>
            </a:r>
          </a:p>
        </p:txBody>
      </p:sp>
      <p:sp>
        <p:nvSpPr>
          <p:cNvPr id="10" name="Text Placeholder 9"/>
          <p:cNvSpPr>
            <a:spLocks noGrp="1"/>
          </p:cNvSpPr>
          <p:nvPr>
            <p:ph type="body" sz="half" idx="17"/>
          </p:nvPr>
        </p:nvSpPr>
        <p:spPr/>
        <p:txBody>
          <a:bodyPr/>
          <a:lstStyle/>
          <a:p>
            <a:pPr marL="285750" indent="-285750">
              <a:buFont typeface="Wingdings" panose="05000000000000000000" pitchFamily="2" charset="2"/>
              <a:buChar char="q"/>
            </a:pPr>
            <a:r>
              <a:rPr lang="en-US" dirty="0"/>
              <a:t>THIS GOES AGAINST CONGRESSIONAL INTENT OF PROTECTING IMMIGRANT VICTIMS</a:t>
            </a:r>
          </a:p>
          <a:p>
            <a:pPr marL="285750" indent="-285750">
              <a:buFont typeface="Wingdings" panose="05000000000000000000" pitchFamily="2" charset="2"/>
              <a:buChar char="q"/>
            </a:pPr>
            <a:r>
              <a:rPr lang="en-US" dirty="0"/>
              <a:t>THESE IMMIGRANTS COULD BE DEPORTED</a:t>
            </a:r>
          </a:p>
        </p:txBody>
      </p:sp>
    </p:spTree>
    <p:extLst>
      <p:ext uri="{BB962C8B-B14F-4D97-AF65-F5344CB8AC3E}">
        <p14:creationId xmlns:p14="http://schemas.microsoft.com/office/powerpoint/2010/main" val="6836937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pPr algn="ctr"/>
            <a:r>
              <a:rPr lang="en-US" dirty="0"/>
              <a:t>Steps for Successful U Visa Certification</a:t>
            </a:r>
          </a:p>
        </p:txBody>
      </p:sp>
      <p:sp>
        <p:nvSpPr>
          <p:cNvPr id="10" name="Content Placeholder 9"/>
          <p:cNvSpPr>
            <a:spLocks noGrp="1"/>
          </p:cNvSpPr>
          <p:nvPr>
            <p:ph idx="1"/>
          </p:nvPr>
        </p:nvSpPr>
        <p:spPr/>
        <p:txBody>
          <a:bodyPr>
            <a:normAutofit lnSpcReduction="10000"/>
          </a:bodyPr>
          <a:lstStyle/>
          <a:p>
            <a:r>
              <a:rPr lang="en-US" dirty="0"/>
              <a:t>Have a process/policy;</a:t>
            </a:r>
          </a:p>
          <a:p>
            <a:r>
              <a:rPr lang="en-US" dirty="0"/>
              <a:t>Ensure that process does not exclude others based on the year the crime took place;</a:t>
            </a:r>
          </a:p>
          <a:p>
            <a:r>
              <a:rPr lang="en-US" dirty="0"/>
              <a:t>Post the process online where it is easily accessible to the public (preferably in other languages where possible);</a:t>
            </a:r>
          </a:p>
          <a:p>
            <a:r>
              <a:rPr lang="en-US" dirty="0"/>
              <a:t>Ensure there is a designated certifier(s</a:t>
            </a:r>
            <a:r>
              <a:rPr lang="en-US" dirty="0" smtClean="0"/>
              <a:t>) and that the rest of agency knows about certification;</a:t>
            </a:r>
            <a:endParaRPr lang="en-US" dirty="0"/>
          </a:p>
          <a:p>
            <a:r>
              <a:rPr lang="en-US" dirty="0"/>
              <a:t>Collaborate with Community Based Organizations (CBOs) to ensure process/policy takes needs of community into account;</a:t>
            </a:r>
          </a:p>
          <a:p>
            <a:r>
              <a:rPr lang="en-US" dirty="0"/>
              <a:t>Reach out to CBOs for training on the U visa and certification.  </a:t>
            </a:r>
          </a:p>
        </p:txBody>
      </p:sp>
    </p:spTree>
    <p:extLst>
      <p:ext uri="{BB962C8B-B14F-4D97-AF65-F5344CB8AC3E}">
        <p14:creationId xmlns:p14="http://schemas.microsoft.com/office/powerpoint/2010/main" val="378633059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1154953" y="973667"/>
            <a:ext cx="8761413" cy="979823"/>
          </a:xfrm>
        </p:spPr>
        <p:txBody>
          <a:bodyPr/>
          <a:lstStyle/>
          <a:p>
            <a:pPr algn="ctr"/>
            <a:r>
              <a:rPr lang="en-US" dirty="0"/>
              <a:t>Steps for Successful U Visa Certification Continued…</a:t>
            </a:r>
          </a:p>
        </p:txBody>
      </p:sp>
      <p:sp>
        <p:nvSpPr>
          <p:cNvPr id="10" name="Content Placeholder 9"/>
          <p:cNvSpPr>
            <a:spLocks noGrp="1"/>
          </p:cNvSpPr>
          <p:nvPr>
            <p:ph idx="1"/>
          </p:nvPr>
        </p:nvSpPr>
        <p:spPr/>
        <p:txBody>
          <a:bodyPr>
            <a:normAutofit/>
          </a:bodyPr>
          <a:lstStyle/>
          <a:p>
            <a:r>
              <a:rPr lang="en-US" dirty="0"/>
              <a:t>Track denials &amp; approvals in an internal log;</a:t>
            </a:r>
          </a:p>
          <a:p>
            <a:r>
              <a:rPr lang="en-US" dirty="0"/>
              <a:t>Write down reasons for denials;</a:t>
            </a:r>
          </a:p>
          <a:p>
            <a:r>
              <a:rPr lang="en-US" dirty="0"/>
              <a:t>Inform victim or their representative as to the reason for the denial;</a:t>
            </a:r>
          </a:p>
          <a:p>
            <a:r>
              <a:rPr lang="en-US" dirty="0"/>
              <a:t>Ensure policy is compliant with </a:t>
            </a:r>
            <a:r>
              <a:rPr lang="en-US" dirty="0" smtClean="0"/>
              <a:t>state law</a:t>
            </a:r>
            <a:r>
              <a:rPr lang="en-US" dirty="0"/>
              <a:t>;</a:t>
            </a:r>
          </a:p>
          <a:p>
            <a:r>
              <a:rPr lang="en-US" dirty="0"/>
              <a:t>Be sure to certify or deny within the </a:t>
            </a:r>
            <a:r>
              <a:rPr lang="en-US" dirty="0" smtClean="0"/>
              <a:t>specified time;</a:t>
            </a:r>
            <a:endParaRPr lang="en-US" dirty="0"/>
          </a:p>
          <a:p>
            <a:r>
              <a:rPr lang="en-US" dirty="0"/>
              <a:t>If there is a delay in certification, be sure to communicate with </a:t>
            </a:r>
            <a:r>
              <a:rPr lang="en-US" dirty="0" smtClean="0"/>
              <a:t>Requestor </a:t>
            </a:r>
            <a:r>
              <a:rPr lang="en-US" dirty="0"/>
              <a:t>to ensure immigrant will not be adversely impacted by this delay.  </a:t>
            </a:r>
          </a:p>
          <a:p>
            <a:pPr marL="0" indent="0">
              <a:buNone/>
            </a:pPr>
            <a:endParaRPr lang="en-US" dirty="0"/>
          </a:p>
        </p:txBody>
      </p:sp>
    </p:spTree>
    <p:extLst>
      <p:ext uri="{BB962C8B-B14F-4D97-AF65-F5344CB8AC3E}">
        <p14:creationId xmlns:p14="http://schemas.microsoft.com/office/powerpoint/2010/main" val="9232754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U Visa Basics</a:t>
            </a:r>
          </a:p>
        </p:txBody>
      </p:sp>
      <p:sp>
        <p:nvSpPr>
          <p:cNvPr id="7" name="Content Placeholder 6"/>
          <p:cNvSpPr>
            <a:spLocks noGrp="1"/>
          </p:cNvSpPr>
          <p:nvPr>
            <p:ph sz="half" idx="1"/>
          </p:nvPr>
        </p:nvSpPr>
        <p:spPr/>
        <p:txBody>
          <a:bodyPr/>
          <a:lstStyle/>
          <a:p>
            <a:pPr marL="0" indent="0">
              <a:buNone/>
            </a:pPr>
            <a:endParaRPr lang="en-US" dirty="0"/>
          </a:p>
          <a:p>
            <a:pPr marL="0" indent="0">
              <a:buNone/>
            </a:pPr>
            <a:endParaRPr lang="en-US" dirty="0"/>
          </a:p>
          <a:p>
            <a:pPr marL="0" indent="0">
              <a:buNone/>
            </a:pPr>
            <a:r>
              <a:rPr lang="en-US" dirty="0"/>
              <a:t>Victims of Trafficking and Violence Prevention Act of 2000</a:t>
            </a:r>
          </a:p>
        </p:txBody>
      </p:sp>
      <p:sp>
        <p:nvSpPr>
          <p:cNvPr id="8" name="Content Placeholder 7"/>
          <p:cNvSpPr>
            <a:spLocks noGrp="1"/>
          </p:cNvSpPr>
          <p:nvPr>
            <p:ph sz="half" idx="2"/>
          </p:nvPr>
        </p:nvSpPr>
        <p:spPr/>
        <p:txBody>
          <a:bodyPr/>
          <a:lstStyle/>
          <a:p>
            <a:r>
              <a:rPr lang="en-US" dirty="0"/>
              <a:t>Encourage victims to report crimes and contribute to investigations and prosecutions</a:t>
            </a:r>
            <a:br>
              <a:rPr lang="en-US" dirty="0"/>
            </a:br>
            <a:endParaRPr lang="en-US" dirty="0"/>
          </a:p>
          <a:p>
            <a:r>
              <a:rPr lang="en-US" dirty="0"/>
              <a:t>Congress also sought to encourage law enforcement officials to serve immigrant crime victims and build relationships</a:t>
            </a:r>
          </a:p>
        </p:txBody>
      </p:sp>
    </p:spTree>
    <p:extLst>
      <p:ext uri="{BB962C8B-B14F-4D97-AF65-F5344CB8AC3E}">
        <p14:creationId xmlns:p14="http://schemas.microsoft.com/office/powerpoint/2010/main" val="36860501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 Visa Basics Continued…</a:t>
            </a:r>
          </a:p>
        </p:txBody>
      </p:sp>
      <p:sp>
        <p:nvSpPr>
          <p:cNvPr id="3" name="Content Placeholder 2"/>
          <p:cNvSpPr>
            <a:spLocks noGrp="1"/>
          </p:cNvSpPr>
          <p:nvPr>
            <p:ph idx="1"/>
          </p:nvPr>
        </p:nvSpPr>
        <p:spPr/>
        <p:txBody>
          <a:bodyPr/>
          <a:lstStyle/>
          <a:p>
            <a:pPr marL="0" indent="0">
              <a:buNone/>
            </a:pPr>
            <a:r>
              <a:rPr lang="en-US" dirty="0">
                <a:latin typeface="Gill Sans MT" pitchFamily="34" charset="0"/>
              </a:rPr>
              <a:t>Who Qualifies</a:t>
            </a:r>
          </a:p>
          <a:p>
            <a:pPr marL="0" indent="0">
              <a:buNone/>
            </a:pPr>
            <a:endParaRPr lang="en-US" dirty="0">
              <a:latin typeface="Gill Sans MT" pitchFamily="34" charset="0"/>
            </a:endParaRPr>
          </a:p>
          <a:p>
            <a:pPr lvl="1"/>
            <a:r>
              <a:rPr lang="en-US" dirty="0">
                <a:latin typeface="Gill Sans MT" pitchFamily="34" charset="0"/>
              </a:rPr>
              <a:t>Victims (indirect or direct) of certain </a:t>
            </a:r>
            <a:r>
              <a:rPr lang="en-US" u="sng" dirty="0">
                <a:latin typeface="Gill Sans MT" pitchFamily="34" charset="0"/>
              </a:rPr>
              <a:t>qualifying crimes </a:t>
            </a:r>
            <a:r>
              <a:rPr lang="en-US" dirty="0">
                <a:latin typeface="Gill Sans MT" pitchFamily="34" charset="0"/>
              </a:rPr>
              <a:t>in the U.S.;</a:t>
            </a:r>
            <a:br>
              <a:rPr lang="en-US" dirty="0">
                <a:latin typeface="Gill Sans MT" pitchFamily="34" charset="0"/>
              </a:rPr>
            </a:br>
            <a:endParaRPr lang="en-US" dirty="0">
              <a:latin typeface="Gill Sans MT" pitchFamily="34" charset="0"/>
            </a:endParaRPr>
          </a:p>
          <a:p>
            <a:pPr lvl="1"/>
            <a:r>
              <a:rPr lang="en-US" dirty="0">
                <a:latin typeface="Gill Sans MT" pitchFamily="34" charset="0"/>
              </a:rPr>
              <a:t>Who suffered substantial physical or mental abuse; </a:t>
            </a:r>
            <a:br>
              <a:rPr lang="en-US" dirty="0">
                <a:latin typeface="Gill Sans MT" pitchFamily="34" charset="0"/>
              </a:rPr>
            </a:br>
            <a:endParaRPr lang="en-US" dirty="0">
              <a:latin typeface="Gill Sans MT" pitchFamily="34" charset="0"/>
            </a:endParaRPr>
          </a:p>
          <a:p>
            <a:pPr lvl="1"/>
            <a:r>
              <a:rPr lang="en-US" dirty="0">
                <a:latin typeface="Gill Sans MT" pitchFamily="34" charset="0"/>
              </a:rPr>
              <a:t>Who have information about the crime, and who </a:t>
            </a:r>
            <a:r>
              <a:rPr lang="en-US" u="sng" dirty="0">
                <a:latin typeface="Gill Sans MT" pitchFamily="34" charset="0"/>
              </a:rPr>
              <a:t>were helpful</a:t>
            </a:r>
            <a:r>
              <a:rPr lang="en-US" dirty="0">
                <a:latin typeface="Gill Sans MT" pitchFamily="34" charset="0"/>
              </a:rPr>
              <a:t>, </a:t>
            </a:r>
            <a:r>
              <a:rPr lang="en-US" u="sng" dirty="0">
                <a:latin typeface="Gill Sans MT" pitchFamily="34" charset="0"/>
              </a:rPr>
              <a:t>are helpful</a:t>
            </a:r>
            <a:r>
              <a:rPr lang="en-US" dirty="0">
                <a:latin typeface="Gill Sans MT" pitchFamily="34" charset="0"/>
              </a:rPr>
              <a:t>, or are </a:t>
            </a:r>
            <a:r>
              <a:rPr lang="en-US" u="sng" dirty="0">
                <a:latin typeface="Gill Sans MT" pitchFamily="34" charset="0"/>
              </a:rPr>
              <a:t>likely to be helpful</a:t>
            </a:r>
            <a:r>
              <a:rPr lang="en-US" dirty="0">
                <a:latin typeface="Gill Sans MT" pitchFamily="34" charset="0"/>
              </a:rPr>
              <a:t> to law enforcement in the investigation and prosecution of said crime.  </a:t>
            </a:r>
          </a:p>
          <a:p>
            <a:endParaRPr lang="en-US" dirty="0"/>
          </a:p>
        </p:txBody>
      </p:sp>
    </p:spTree>
    <p:extLst>
      <p:ext uri="{BB962C8B-B14F-4D97-AF65-F5344CB8AC3E}">
        <p14:creationId xmlns:p14="http://schemas.microsoft.com/office/powerpoint/2010/main" val="12780241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2800" dirty="0"/>
              <a:t>What do immigrants receive</a:t>
            </a:r>
          </a:p>
        </p:txBody>
      </p:sp>
      <p:sp>
        <p:nvSpPr>
          <p:cNvPr id="5" name="Content Placeholder 4"/>
          <p:cNvSpPr>
            <a:spLocks noGrp="1"/>
          </p:cNvSpPr>
          <p:nvPr>
            <p:ph idx="1"/>
          </p:nvPr>
        </p:nvSpPr>
        <p:spPr>
          <a:xfrm>
            <a:off x="5781146" y="1508760"/>
            <a:ext cx="5190065" cy="4572000"/>
          </a:xfrm>
        </p:spPr>
        <p:txBody>
          <a:bodyPr/>
          <a:lstStyle/>
          <a:p>
            <a:r>
              <a:rPr lang="en-US" dirty="0"/>
              <a:t>4 years of U visa status</a:t>
            </a:r>
          </a:p>
          <a:p>
            <a:pPr marL="0" indent="0">
              <a:buNone/>
            </a:pPr>
            <a:endParaRPr lang="en-US" dirty="0"/>
          </a:p>
          <a:p>
            <a:r>
              <a:rPr lang="en-US" dirty="0"/>
              <a:t>Immigrants who receive U visa status, may apply for permanent residency after their third year if the immigrant’s “continued presence is justified on humanitarian grounds, to ensure family unity, or is otherwise in the public interest.” </a:t>
            </a:r>
          </a:p>
        </p:txBody>
      </p:sp>
    </p:spTree>
    <p:extLst>
      <p:ext uri="{BB962C8B-B14F-4D97-AF65-F5344CB8AC3E}">
        <p14:creationId xmlns:p14="http://schemas.microsoft.com/office/powerpoint/2010/main" val="15249376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Documents Required for Form I-918, Petition for U Nonimmigrant Status</a:t>
            </a:r>
          </a:p>
        </p:txBody>
      </p:sp>
      <p:sp>
        <p:nvSpPr>
          <p:cNvPr id="5" name="Content Placeholder 4"/>
          <p:cNvSpPr>
            <a:spLocks noGrp="1"/>
          </p:cNvSpPr>
          <p:nvPr>
            <p:ph sz="half" idx="1"/>
          </p:nvPr>
        </p:nvSpPr>
        <p:spPr/>
        <p:txBody>
          <a:bodyPr/>
          <a:lstStyle/>
          <a:p>
            <a:r>
              <a:rPr lang="en-US" dirty="0"/>
              <a:t>Form I-918, Supplement B, U Nonimmigrant Status Certification  (Without this, the I-918 cannot even be submitted to USCIS)</a:t>
            </a:r>
          </a:p>
          <a:p>
            <a:endParaRPr lang="en-US" dirty="0"/>
          </a:p>
        </p:txBody>
      </p:sp>
      <p:sp>
        <p:nvSpPr>
          <p:cNvPr id="6" name="Content Placeholder 5"/>
          <p:cNvSpPr>
            <a:spLocks noGrp="1"/>
          </p:cNvSpPr>
          <p:nvPr>
            <p:ph sz="half" idx="2"/>
          </p:nvPr>
        </p:nvSpPr>
        <p:spPr/>
        <p:txBody>
          <a:bodyPr/>
          <a:lstStyle/>
          <a:p>
            <a:r>
              <a:rPr lang="en-US" dirty="0"/>
              <a:t>Evidence that immigrant was victim of qualifying criminal activity</a:t>
            </a:r>
          </a:p>
          <a:p>
            <a:r>
              <a:rPr lang="en-US" dirty="0"/>
              <a:t>Evidence of physical or mental abuse</a:t>
            </a:r>
          </a:p>
          <a:p>
            <a:r>
              <a:rPr lang="en-US" dirty="0"/>
              <a:t>Personal statement</a:t>
            </a:r>
          </a:p>
        </p:txBody>
      </p:sp>
    </p:spTree>
    <p:extLst>
      <p:ext uri="{BB962C8B-B14F-4D97-AF65-F5344CB8AC3E}">
        <p14:creationId xmlns:p14="http://schemas.microsoft.com/office/powerpoint/2010/main" val="35129474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 Visa Timing</a:t>
            </a:r>
          </a:p>
        </p:txBody>
      </p:sp>
      <p:sp>
        <p:nvSpPr>
          <p:cNvPr id="3" name="Content Placeholder 2"/>
          <p:cNvSpPr>
            <a:spLocks noGrp="1"/>
          </p:cNvSpPr>
          <p:nvPr>
            <p:ph sz="half" idx="1"/>
          </p:nvPr>
        </p:nvSpPr>
        <p:spPr/>
        <p:txBody>
          <a:bodyPr/>
          <a:lstStyle/>
          <a:p>
            <a:r>
              <a:rPr lang="en-US" dirty="0"/>
              <a:t>Per Congress, USCIS can only grant U nonimmigrant status to 10,000 principal applicants a year.</a:t>
            </a:r>
          </a:p>
          <a:p>
            <a:pPr marL="0" indent="0">
              <a:buNone/>
            </a:pPr>
            <a:endParaRPr lang="en-US" dirty="0"/>
          </a:p>
          <a:p>
            <a:r>
              <a:rPr lang="en-US" dirty="0"/>
              <a:t>As of </a:t>
            </a:r>
            <a:r>
              <a:rPr lang="en-US" dirty="0" smtClean="0"/>
              <a:t>September 30, 2021, </a:t>
            </a:r>
            <a:r>
              <a:rPr lang="en-US" dirty="0"/>
              <a:t>there were </a:t>
            </a:r>
            <a:r>
              <a:rPr lang="en-US" b="1" dirty="0" smtClean="0">
                <a:solidFill>
                  <a:srgbClr val="00B050"/>
                </a:solidFill>
                <a:hlinkClick r:id="rId2"/>
              </a:rPr>
              <a:t>170,212</a:t>
            </a:r>
            <a:r>
              <a:rPr lang="en-US" b="1" dirty="0" smtClean="0"/>
              <a:t> </a:t>
            </a:r>
            <a:r>
              <a:rPr lang="en-US" dirty="0"/>
              <a:t>pending principal applicant petitions. </a:t>
            </a:r>
          </a:p>
        </p:txBody>
      </p:sp>
      <p:sp>
        <p:nvSpPr>
          <p:cNvPr id="4" name="Content Placeholder 3"/>
          <p:cNvSpPr>
            <a:spLocks noGrp="1"/>
          </p:cNvSpPr>
          <p:nvPr>
            <p:ph sz="half" idx="2"/>
          </p:nvPr>
        </p:nvSpPr>
        <p:spPr/>
        <p:txBody>
          <a:bodyPr/>
          <a:lstStyle/>
          <a:p>
            <a:r>
              <a:rPr lang="en-US" dirty="0"/>
              <a:t>According to USCIS’s </a:t>
            </a:r>
            <a:r>
              <a:rPr lang="en-US" b="1" dirty="0">
                <a:hlinkClick r:id="rId3"/>
              </a:rPr>
              <a:t>2020 report </a:t>
            </a:r>
            <a:r>
              <a:rPr lang="en-US" dirty="0"/>
              <a:t>on immigration applications made by victims of crime, those placed on the waiting list in FY 2020 waited 47.9 months before being placed there.  </a:t>
            </a:r>
          </a:p>
          <a:p>
            <a:r>
              <a:rPr lang="en-US" dirty="0"/>
              <a:t>There is an additional 10 month wait from waiting list to final adjudication which puts the wait time at 58 months – nearly 5 years.  </a:t>
            </a:r>
          </a:p>
        </p:txBody>
      </p:sp>
    </p:spTree>
    <p:extLst>
      <p:ext uri="{BB962C8B-B14F-4D97-AF65-F5344CB8AC3E}">
        <p14:creationId xmlns:p14="http://schemas.microsoft.com/office/powerpoint/2010/main" val="15294876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3" y="600891"/>
            <a:ext cx="8761413" cy="1079741"/>
          </a:xfrm>
        </p:spPr>
        <p:txBody>
          <a:bodyPr/>
          <a:lstStyle/>
          <a:p>
            <a:pPr algn="ctr"/>
            <a:r>
              <a:rPr lang="en-US" dirty="0"/>
              <a:t>I-918, Supplement B, Nonimmigrant Status Certification </a:t>
            </a:r>
          </a:p>
        </p:txBody>
      </p:sp>
      <p:sp>
        <p:nvSpPr>
          <p:cNvPr id="3" name="Content Placeholder 2"/>
          <p:cNvSpPr>
            <a:spLocks noGrp="1"/>
          </p:cNvSpPr>
          <p:nvPr>
            <p:ph idx="1"/>
          </p:nvPr>
        </p:nvSpPr>
        <p:spPr/>
        <p:txBody>
          <a:bodyPr/>
          <a:lstStyle/>
          <a:p>
            <a:r>
              <a:rPr lang="en-US" dirty="0"/>
              <a:t>Can certify at any time: </a:t>
            </a:r>
          </a:p>
          <a:p>
            <a:pPr lvl="1"/>
            <a:r>
              <a:rPr lang="en-US" dirty="0"/>
              <a:t>for police, before or after a suspect is apprehended, if a suspect is never apprehended but the crime is reported; </a:t>
            </a:r>
          </a:p>
          <a:p>
            <a:pPr lvl="1"/>
            <a:r>
              <a:rPr lang="en-US" dirty="0"/>
              <a:t>for State’s Attorney’s Offices can certify before or after prosecution, while case is pending, or even if there is no prosecution due to evidentiary or other circumstances.</a:t>
            </a:r>
          </a:p>
          <a:p>
            <a:pPr lvl="1"/>
            <a:r>
              <a:rPr lang="en-US" dirty="0"/>
              <a:t>There is no “statute of limitations” on signing certifications (Vermont Service Center, the office of USCIS that processes these types of cases has specifically stated that they have processed cases with crimes that happened back in the 70s).  </a:t>
            </a:r>
          </a:p>
        </p:txBody>
      </p:sp>
    </p:spTree>
    <p:extLst>
      <p:ext uri="{BB962C8B-B14F-4D97-AF65-F5344CB8AC3E}">
        <p14:creationId xmlns:p14="http://schemas.microsoft.com/office/powerpoint/2010/main" val="17424216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Helpfulness</a:t>
            </a:r>
          </a:p>
        </p:txBody>
      </p:sp>
      <p:sp>
        <p:nvSpPr>
          <p:cNvPr id="3" name="Content Placeholder 2"/>
          <p:cNvSpPr>
            <a:spLocks noGrp="1"/>
          </p:cNvSpPr>
          <p:nvPr>
            <p:ph idx="1"/>
          </p:nvPr>
        </p:nvSpPr>
        <p:spPr>
          <a:xfrm>
            <a:off x="1154955" y="2603500"/>
            <a:ext cx="8761412" cy="3640546"/>
          </a:xfrm>
        </p:spPr>
        <p:txBody>
          <a:bodyPr>
            <a:normAutofit fontScale="92500" lnSpcReduction="10000"/>
          </a:bodyPr>
          <a:lstStyle/>
          <a:p>
            <a:r>
              <a:rPr lang="en-US" dirty="0"/>
              <a:t>No degree of helpfulness required.  </a:t>
            </a:r>
          </a:p>
          <a:p>
            <a:r>
              <a:rPr lang="en-US" dirty="0"/>
              <a:t>The victim must not unreasonably refuse to provide help that is reasonably requested.  </a:t>
            </a:r>
          </a:p>
          <a:p>
            <a:pPr lvl="1">
              <a:buFont typeface="Wingdings" panose="05000000000000000000" pitchFamily="2" charset="2"/>
              <a:buChar char="§"/>
            </a:pPr>
            <a:r>
              <a:rPr lang="en-US" dirty="0"/>
              <a:t>Totality of the circumstances test </a:t>
            </a:r>
          </a:p>
          <a:p>
            <a:pPr lvl="1">
              <a:buFont typeface="Wingdings" panose="05000000000000000000" pitchFamily="2" charset="2"/>
              <a:buChar char="§"/>
            </a:pPr>
            <a:r>
              <a:rPr lang="en-US" dirty="0"/>
              <a:t>Oftentimes, the victim’s ongoing cooperation may jeopardize the victim’s safety or the safety of family members in the U.S. or abroad.  </a:t>
            </a:r>
          </a:p>
          <a:p>
            <a:pPr lvl="1">
              <a:buFont typeface="Wingdings" panose="05000000000000000000" pitchFamily="2" charset="2"/>
              <a:buChar char="§"/>
            </a:pPr>
            <a:r>
              <a:rPr lang="en-US" dirty="0"/>
              <a:t>The nature of the victimization, victim’s fear of the abuser/persecutor, trauma suffered (both mental as well as physical), use of force, fraud, and coercion from others in the case, and any ongoing abuse should be taken into consideration. </a:t>
            </a:r>
          </a:p>
          <a:p>
            <a:pPr lvl="1">
              <a:buFont typeface="Wingdings" panose="05000000000000000000" pitchFamily="2" charset="2"/>
              <a:buChar char="§"/>
            </a:pPr>
            <a:r>
              <a:rPr lang="en-US" dirty="0"/>
              <a:t>Age and disabilities should also be taken into consideration</a:t>
            </a:r>
          </a:p>
          <a:p>
            <a:pPr lvl="1">
              <a:buFont typeface="Wingdings" panose="05000000000000000000" pitchFamily="2" charset="2"/>
              <a:buChar char="§"/>
            </a:pPr>
            <a:r>
              <a:rPr lang="en-US" dirty="0"/>
              <a:t>Immigrants often do not have regular employment and do not have the luxury to take time off continuously  without being fired.  </a:t>
            </a:r>
          </a:p>
          <a:p>
            <a:pPr lvl="1">
              <a:buFont typeface="Wingdings" panose="05000000000000000000" pitchFamily="2" charset="2"/>
              <a:buChar char="§"/>
            </a:pPr>
            <a:endParaRPr lang="en-US" dirty="0"/>
          </a:p>
        </p:txBody>
      </p:sp>
    </p:spTree>
    <p:extLst>
      <p:ext uri="{BB962C8B-B14F-4D97-AF65-F5344CB8AC3E}">
        <p14:creationId xmlns:p14="http://schemas.microsoft.com/office/powerpoint/2010/main" val="22241146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5736" y="1447800"/>
            <a:ext cx="2793159" cy="1600200"/>
          </a:xfrm>
        </p:spPr>
        <p:txBody>
          <a:bodyPr/>
          <a:lstStyle/>
          <a:p>
            <a:r>
              <a:rPr lang="en-US" sz="2800" dirty="0"/>
              <a:t>Need for Law</a:t>
            </a:r>
          </a:p>
        </p:txBody>
      </p:sp>
      <p:sp>
        <p:nvSpPr>
          <p:cNvPr id="4" name="Content Placeholder 3"/>
          <p:cNvSpPr>
            <a:spLocks noGrp="1"/>
          </p:cNvSpPr>
          <p:nvPr>
            <p:ph idx="1"/>
          </p:nvPr>
        </p:nvSpPr>
        <p:spPr/>
        <p:txBody>
          <a:bodyPr/>
          <a:lstStyle/>
          <a:p>
            <a:r>
              <a:rPr lang="en-US" dirty="0"/>
              <a:t>Long wait times in certain jurisdictions;</a:t>
            </a:r>
          </a:p>
          <a:p>
            <a:r>
              <a:rPr lang="en-US" dirty="0"/>
              <a:t>Certifiers requiring a case to still be ongoing;</a:t>
            </a:r>
          </a:p>
          <a:p>
            <a:r>
              <a:rPr lang="en-US" dirty="0"/>
              <a:t>Certifiers requiring a case to be closed;</a:t>
            </a:r>
          </a:p>
          <a:p>
            <a:r>
              <a:rPr lang="en-US" dirty="0"/>
              <a:t>Certifiers not wanting to sign if the case happened over x number of years (varying by jurisdiction);</a:t>
            </a:r>
          </a:p>
          <a:p>
            <a:r>
              <a:rPr lang="en-US" dirty="0"/>
              <a:t>Denials even when immigrant was clearly helpful.</a:t>
            </a:r>
          </a:p>
          <a:p>
            <a:endParaRPr lang="en-US" dirty="0"/>
          </a:p>
        </p:txBody>
      </p:sp>
    </p:spTree>
    <p:extLst>
      <p:ext uri="{BB962C8B-B14F-4D97-AF65-F5344CB8AC3E}">
        <p14:creationId xmlns:p14="http://schemas.microsoft.com/office/powerpoint/2010/main" val="291261787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A3AB87EF-B655-4FFF-8D05-F333AD7F278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3639E53D90EB34F83F6471ECE6FCD23" ma:contentTypeVersion="11" ma:contentTypeDescription="Create a new document." ma:contentTypeScope="" ma:versionID="5f3286960163332ed7e84b0235796d22">
  <xsd:schema xmlns:xsd="http://www.w3.org/2001/XMLSchema" xmlns:xs="http://www.w3.org/2001/XMLSchema" xmlns:p="http://schemas.microsoft.com/office/2006/metadata/properties" xmlns:ns2="0c8308d5-7716-4acd-864a-5378ff197c6a" xmlns:ns3="7742b1ae-04e4-41e8-bb01-28f5d4fc7050" targetNamespace="http://schemas.microsoft.com/office/2006/metadata/properties" ma:root="true" ma:fieldsID="5cad2f7d24138581f4943038741c9e36" ns2:_="" ns3:_="">
    <xsd:import namespace="0c8308d5-7716-4acd-864a-5378ff197c6a"/>
    <xsd:import namespace="7742b1ae-04e4-41e8-bb01-28f5d4fc7050"/>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c8308d5-7716-4acd-864a-5378ff197c6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742b1ae-04e4-41e8-bb01-28f5d4fc7050"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FE81001-3372-4FD7-9BBB-B8C1A9C1130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c8308d5-7716-4acd-864a-5378ff197c6a"/>
    <ds:schemaRef ds:uri="7742b1ae-04e4-41e8-bb01-28f5d4fc705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893EB04-024C-430D-BBF0-5AED4F8D731E}">
  <ds:schemaRefs>
    <ds:schemaRef ds:uri="http://schemas.microsoft.com/sharepoint/v3/contenttype/forms"/>
  </ds:schemaRefs>
</ds:datastoreItem>
</file>

<file path=customXml/itemProps3.xml><?xml version="1.0" encoding="utf-8"?>
<ds:datastoreItem xmlns:ds="http://schemas.openxmlformats.org/officeDocument/2006/customXml" ds:itemID="{AF2CAFB0-0EF9-4EF4-84BC-D134FDC31F7B}">
  <ds:schemaRefs>
    <ds:schemaRef ds:uri="0c8308d5-7716-4acd-864a-5378ff197c6a"/>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7742b1ae-04e4-41e8-bb01-28f5d4fc7050"/>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Ion Boardroom</Template>
  <TotalTime>60332</TotalTime>
  <Words>1472</Words>
  <Application>Microsoft Office PowerPoint</Application>
  <PresentationFormat>Widescreen</PresentationFormat>
  <Paragraphs>105</Paragraphs>
  <Slides>14</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Century Gothic</vt:lpstr>
      <vt:lpstr>Gill Sans MT</vt:lpstr>
      <vt:lpstr>Wingdings</vt:lpstr>
      <vt:lpstr>Wingdings 3</vt:lpstr>
      <vt:lpstr>Ion Boardroom</vt:lpstr>
      <vt:lpstr>U Visa Certification Law </vt:lpstr>
      <vt:lpstr>U Visa Basics</vt:lpstr>
      <vt:lpstr>U Visa Basics Continued…</vt:lpstr>
      <vt:lpstr>What do immigrants receive</vt:lpstr>
      <vt:lpstr>Documents Required for Form I-918, Petition for U Nonimmigrant Status</vt:lpstr>
      <vt:lpstr>U Visa Timing</vt:lpstr>
      <vt:lpstr>I-918, Supplement B, Nonimmigrant Status Certification </vt:lpstr>
      <vt:lpstr>Helpfulness</vt:lpstr>
      <vt:lpstr>Need for Law</vt:lpstr>
      <vt:lpstr>Need for Law Continued…</vt:lpstr>
      <vt:lpstr>U Visa Certification Law Checklist</vt:lpstr>
      <vt:lpstr>Ramifications of Not Signing Certifications</vt:lpstr>
      <vt:lpstr>Steps for Successful U Visa Certification</vt:lpstr>
      <vt:lpstr>Steps for Successful U Visa Certification Continued…</vt:lpstr>
    </vt:vector>
  </TitlesOfParts>
  <Company>CLINIC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Maryland U Visa Certification Law</dc:title>
  <dc:creator>Viviana Westbrook</dc:creator>
  <cp:lastModifiedBy>Viviana Westbrook</cp:lastModifiedBy>
  <cp:revision>39</cp:revision>
  <dcterms:created xsi:type="dcterms:W3CDTF">2021-05-04T15:32:06Z</dcterms:created>
  <dcterms:modified xsi:type="dcterms:W3CDTF">2022-02-08T02:52:31Z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0x010100E3639E53D90EB34F83F6471ECE6FCD23</vt:lpwstr>
  </property>
</Properties>
</file>